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88" r:id="rId7"/>
    <p:sldId id="289" r:id="rId8"/>
    <p:sldId id="290" r:id="rId9"/>
    <p:sldId id="291" r:id="rId10"/>
    <p:sldId id="292" r:id="rId11"/>
    <p:sldId id="293" r:id="rId12"/>
    <p:sldId id="294" r:id="rId13"/>
    <p:sldId id="295" r:id="rId14"/>
    <p:sldId id="296" r:id="rId15"/>
    <p:sldId id="297" r:id="rId16"/>
    <p:sldId id="298" r:id="rId17"/>
    <p:sldId id="275"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6685" autoAdjust="0"/>
  </p:normalViewPr>
  <p:slideViewPr>
    <p:cSldViewPr snapToGrid="0">
      <p:cViewPr varScale="1">
        <p:scale>
          <a:sx n="69" d="100"/>
          <a:sy n="69" d="100"/>
        </p:scale>
        <p:origin x="-738" y="-90"/>
      </p:cViewPr>
      <p:guideLst>
        <p:guide orient="horz" pos="2154"/>
        <p:guide pos="3840"/>
      </p:guideLst>
    </p:cSldViewPr>
  </p:slideViewPr>
  <p:outlineViewPr>
    <p:cViewPr>
      <p:scale>
        <a:sx n="33" d="100"/>
        <a:sy n="33" d="100"/>
      </p:scale>
      <p:origin x="0" y="6630"/>
    </p:cViewPr>
  </p:outlineViewPr>
  <p:notesTextViewPr>
    <p:cViewPr>
      <p:scale>
        <a:sx n="1" d="1"/>
        <a:sy n="1" d="1"/>
      </p:scale>
      <p:origin x="0" y="0"/>
    </p:cViewPr>
  </p:notesTextViewPr>
  <p:sorterViewPr>
    <p:cViewPr>
      <p:scale>
        <a:sx n="100" d="100"/>
        <a:sy n="100" d="100"/>
      </p:scale>
      <p:origin x="0" y="7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5B6FEB0-835F-450E-A671-6A302324CEA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D646A23C-8250-4AAE-931D-A0016DF1601F}">
      <dgm:prSet phldrT="[文本]" phldr="0" custT="0"/>
      <dgm:spPr/>
      <dgm:t>
        <a:bodyPr vert="horz" wrap="square"/>
        <a:p>
          <a:pPr>
            <a:lnSpc>
              <a:spcPct val="100000"/>
            </a:lnSpc>
            <a:spcBef>
              <a:spcPct val="0"/>
            </a:spcBef>
            <a:spcAft>
              <a:spcPct val="35000"/>
            </a:spcAft>
          </a:pPr>
          <a:r>
            <a:rPr lang="zh-CN" altLang="en-US" dirty="0" smtClean="0">
              <a:latin typeface="微软雅黑" panose="020B0503020204020204" charset="-122"/>
              <a:ea typeface="微软雅黑" panose="020B0503020204020204" charset="-122"/>
            </a:rPr>
            <a:t>什么是</a:t>
          </a:r>
          <a:r>
            <a:rPr lang="en-US" altLang="zh-CN" dirty="0" smtClean="0">
              <a:latin typeface="微软雅黑" panose="020B0503020204020204" charset="-122"/>
              <a:ea typeface="微软雅黑" panose="020B0503020204020204" charset="-122"/>
            </a:rPr>
            <a:t>Docker </a:t>
          </a:r>
          <a:r>
            <a:rPr lang="zh-CN" altLang="en-US" dirty="0" smtClean="0">
              <a:latin typeface="微软雅黑" panose="020B0503020204020204" charset="-122"/>
              <a:ea typeface="微软雅黑" panose="020B0503020204020204" charset="-122"/>
            </a:rPr>
            <a:t>？</a:t>
          </a:r>
          <a:r>
            <a:rPr lang="zh-CN" altLang="en-US" dirty="0" smtClean="0">
              <a:latin typeface="微软雅黑" panose="020B0503020204020204" charset="-122"/>
              <a:ea typeface="微软雅黑" panose="020B0503020204020204" charset="-122"/>
            </a:rPr>
            <a:t/>
          </a:r>
          <a:endParaRPr lang="zh-CN" altLang="en-US" dirty="0" smtClean="0">
            <a:latin typeface="微软雅黑" panose="020B0503020204020204" charset="-122"/>
            <a:ea typeface="微软雅黑" panose="020B0503020204020204" charset="-122"/>
          </a:endParaRPr>
        </a:p>
      </dgm:t>
    </dgm:pt>
    <dgm:pt modelId="{E2C57F8E-F9A1-42A5-9E93-F404C5B0C779}" cxnId="{93461418-1977-465E-8889-98D70310B960}" type="parTrans">
      <dgm:prSet/>
      <dgm:spPr/>
      <dgm:t>
        <a:bodyPr/>
        <a:lstStyle/>
        <a:p>
          <a:endParaRPr lang="zh-CN" altLang="en-US"/>
        </a:p>
      </dgm:t>
    </dgm:pt>
    <dgm:pt modelId="{B8A0CFF7-1D38-4651-BCF3-7F95BF2C950E}" cxnId="{93461418-1977-465E-8889-98D70310B960}" type="sibTrans">
      <dgm:prSet/>
      <dgm:spPr/>
      <dgm:t>
        <a:bodyPr/>
        <a:lstStyle/>
        <a:p>
          <a:endParaRPr lang="zh-CN" altLang="en-US"/>
        </a:p>
      </dgm:t>
    </dgm:pt>
    <dgm:pt modelId="{3E5A154C-1EB7-4327-866C-E0A83DCFC91F}">
      <dgm:prSet phldrT="[文本]" phldr="0" custT="0"/>
      <dgm:spPr/>
      <dgm:t>
        <a:bodyPr vert="horz" wrap="square"/>
        <a:p>
          <a:pPr>
            <a:lnSpc>
              <a:spcPct val="100000"/>
            </a:lnSpc>
            <a:spcBef>
              <a:spcPct val="0"/>
            </a:spcBef>
            <a:spcAft>
              <a:spcPct val="35000"/>
            </a:spcAft>
          </a:pPr>
          <a:r>
            <a:rPr lang="zh-CN" altLang="en-US" dirty="0" smtClean="0">
              <a:latin typeface="微软雅黑" panose="020B0503020204020204" charset="-122"/>
              <a:ea typeface="微软雅黑" panose="020B0503020204020204" charset="-122"/>
            </a:rPr>
            <a:t>为什么</a:t>
          </a:r>
          <a:r>
            <a:rPr lang="zh-CN" altLang="en-US" dirty="0" smtClean="0">
              <a:latin typeface="微软雅黑" panose="020B0503020204020204" charset="-122"/>
              <a:ea typeface="微软雅黑" panose="020B0503020204020204" charset="-122"/>
            </a:rPr>
            <a:t>是</a:t>
          </a:r>
          <a:r>
            <a:rPr lang="en-US" altLang="zh-CN" dirty="0" smtClean="0">
              <a:latin typeface="微软雅黑" panose="020B0503020204020204" charset="-122"/>
              <a:ea typeface="微软雅黑" panose="020B0503020204020204" charset="-122"/>
            </a:rPr>
            <a:t>Docker</a:t>
          </a:r>
          <a:r>
            <a:rPr lang="zh-CN" altLang="en-US" dirty="0" smtClean="0">
              <a:latin typeface="微软雅黑" panose="020B0503020204020204" charset="-122"/>
              <a:ea typeface="微软雅黑" panose="020B0503020204020204" charset="-122"/>
            </a:rPr>
            <a:t>（</a:t>
          </a:r>
          <a:r>
            <a:rPr lang="zh-CN" altLang="en-US" dirty="0" smtClean="0">
              <a:latin typeface="微软雅黑" panose="020B0503020204020204" charset="-122"/>
              <a:ea typeface="微软雅黑" panose="020B0503020204020204" charset="-122"/>
            </a:rPr>
            <a:t>思想、</a:t>
          </a:r>
          <a:r>
            <a:rPr lang="zh-CN" altLang="en-US" dirty="0" smtClean="0">
              <a:latin typeface="微软雅黑" panose="020B0503020204020204" charset="-122"/>
              <a:ea typeface="微软雅黑" panose="020B0503020204020204" charset="-122"/>
            </a:rPr>
            <a:t>特点）？</a:t>
          </a:r>
          <a:r>
            <a:rPr lang="zh-CN" altLang="en-US" dirty="0" smtClean="0">
              <a:latin typeface="微软雅黑" panose="020B0503020204020204" charset="-122"/>
              <a:ea typeface="微软雅黑" panose="020B0503020204020204" charset="-122"/>
            </a:rPr>
            <a:t/>
          </a:r>
          <a:endParaRPr lang="zh-CN" altLang="en-US" dirty="0" smtClean="0">
            <a:latin typeface="微软雅黑" panose="020B0503020204020204" charset="-122"/>
            <a:ea typeface="微软雅黑" panose="020B0503020204020204" charset="-122"/>
          </a:endParaRPr>
        </a:p>
      </dgm:t>
    </dgm:pt>
    <dgm:pt modelId="{A0F5B23C-9168-4239-9CF8-FF0991B35EDB}" cxnId="{016F3BCC-4F6B-4015-8205-9F461F3C81B1}" type="parTrans">
      <dgm:prSet/>
      <dgm:spPr/>
      <dgm:t>
        <a:bodyPr/>
        <a:lstStyle/>
        <a:p>
          <a:endParaRPr lang="zh-CN" altLang="en-US"/>
        </a:p>
      </dgm:t>
    </dgm:pt>
    <dgm:pt modelId="{66B8064C-B278-4CF2-8815-836485EABA71}" cxnId="{016F3BCC-4F6B-4015-8205-9F461F3C81B1}" type="sibTrans">
      <dgm:prSet/>
      <dgm:spPr/>
      <dgm:t>
        <a:bodyPr/>
        <a:lstStyle/>
        <a:p>
          <a:endParaRPr lang="zh-CN" altLang="en-US"/>
        </a:p>
      </dgm:t>
    </dgm:pt>
    <dgm:pt modelId="{4452749D-34A3-4B7A-B67A-B026A0549F15}">
      <dgm:prSet phldrT="[文本]" phldr="0" custT="0"/>
      <dgm:spPr/>
      <dgm:t>
        <a:bodyPr vert="horz" wrap="square"/>
        <a:p>
          <a:pPr>
            <a:lnSpc>
              <a:spcPct val="100000"/>
            </a:lnSpc>
            <a:spcBef>
              <a:spcPct val="0"/>
            </a:spcBef>
            <a:spcAft>
              <a:spcPct val="35000"/>
            </a:spcAft>
          </a:pPr>
          <a:r>
            <a:rPr lang="zh-CN" altLang="en-US" dirty="0">
              <a:latin typeface="微软雅黑" panose="020B0503020204020204" charset="-122"/>
              <a:ea typeface="微软雅黑" panose="020B0503020204020204" charset="-122"/>
            </a:rPr>
            <a:t>解决</a:t>
          </a:r>
          <a:r>
            <a:rPr lang="zh-CN" altLang="en-US" dirty="0">
              <a:latin typeface="微软雅黑" panose="020B0503020204020204" charset="-122"/>
              <a:ea typeface="微软雅黑" panose="020B0503020204020204" charset="-122"/>
            </a:rPr>
            <a:t>什么</a:t>
          </a:r>
          <a:r>
            <a:rPr lang="zh-CN" altLang="en-US" dirty="0">
              <a:latin typeface="微软雅黑" panose="020B0503020204020204" charset="-122"/>
              <a:ea typeface="微软雅黑" panose="020B0503020204020204" charset="-122"/>
            </a:rPr>
            <a:t>问题 ？</a:t>
          </a:r>
          <a:r>
            <a:rPr lang="zh-CN" altLang="en-US" dirty="0">
              <a:latin typeface="微软雅黑" panose="020B0503020204020204" charset="-122"/>
              <a:ea typeface="微软雅黑" panose="020B0503020204020204" charset="-122"/>
            </a:rPr>
            <a:t/>
          </a:r>
          <a:endParaRPr lang="zh-CN" altLang="en-US" dirty="0">
            <a:latin typeface="微软雅黑" panose="020B0503020204020204" charset="-122"/>
            <a:ea typeface="微软雅黑" panose="020B0503020204020204" charset="-122"/>
          </a:endParaRPr>
        </a:p>
      </dgm:t>
    </dgm:pt>
    <dgm:pt modelId="{6A026DED-3F86-4514-99D4-B13E202A1DD2}" cxnId="{CC3533B2-15B2-4F90-B7BC-0087270E4F18}" type="parTrans">
      <dgm:prSet/>
      <dgm:spPr/>
      <dgm:t>
        <a:bodyPr/>
        <a:lstStyle/>
        <a:p>
          <a:endParaRPr lang="zh-CN" altLang="en-US"/>
        </a:p>
      </dgm:t>
    </dgm:pt>
    <dgm:pt modelId="{7602431D-3862-4AC6-8164-889F842AED13}" cxnId="{CC3533B2-15B2-4F90-B7BC-0087270E4F18}" type="sibTrans">
      <dgm:prSet/>
      <dgm:spPr/>
      <dgm:t>
        <a:bodyPr/>
        <a:lstStyle/>
        <a:p>
          <a:endParaRPr lang="zh-CN" altLang="en-US"/>
        </a:p>
      </dgm:t>
    </dgm:pt>
    <dgm:pt modelId="{BA4B805F-401D-4523-AB69-250E36A72C9D}">
      <dgm:prSet phldrT="[文本]" phldr="0" custT="0"/>
      <dgm:spPr/>
      <dgm:t>
        <a:bodyPr vert="horz" wrap="square"/>
        <a:p>
          <a:pPr>
            <a:lnSpc>
              <a:spcPct val="100000"/>
            </a:lnSpc>
            <a:spcBef>
              <a:spcPct val="0"/>
            </a:spcBef>
            <a:spcAft>
              <a:spcPct val="35000"/>
            </a:spcAft>
          </a:pPr>
          <a:r>
            <a:rPr lang="en-US" altLang="zh-CN" dirty="0" smtClean="0">
              <a:latin typeface="微软雅黑" panose="020B0503020204020204" charset="-122"/>
              <a:ea typeface="微软雅黑" panose="020B0503020204020204" charset="-122"/>
            </a:rPr>
            <a:t>Docker</a:t>
          </a:r>
          <a:r>
            <a:rPr lang="zh-CN" altLang="en-US" dirty="0" smtClean="0">
              <a:latin typeface="微软雅黑" panose="020B0503020204020204" charset="-122"/>
              <a:ea typeface="微软雅黑" panose="020B0503020204020204" charset="-122"/>
            </a:rPr>
            <a:t>基本</a:t>
          </a:r>
          <a:r>
            <a:rPr lang="zh-CN" altLang="en-US" dirty="0" smtClean="0">
              <a:latin typeface="微软雅黑" panose="020B0503020204020204" charset="-122"/>
              <a:ea typeface="微软雅黑" panose="020B0503020204020204" charset="-122"/>
            </a:rPr>
            <a:t>概念（</a:t>
          </a:r>
          <a:r>
            <a:rPr lang="zh-CN" altLang="en-US" dirty="0" smtClean="0">
              <a:latin typeface="微软雅黑" panose="020B0503020204020204" charset="-122"/>
              <a:ea typeface="微软雅黑" panose="020B0503020204020204" charset="-122"/>
            </a:rPr>
            <a:t>镜像、</a:t>
          </a:r>
          <a:r>
            <a:rPr lang="zh-CN" altLang="en-US" dirty="0" smtClean="0">
              <a:latin typeface="微软雅黑" panose="020B0503020204020204" charset="-122"/>
              <a:ea typeface="微软雅黑" panose="020B0503020204020204" charset="-122"/>
            </a:rPr>
            <a:t>容器、</a:t>
          </a:r>
          <a:r>
            <a:rPr lang="zh-CN" altLang="en-US" dirty="0" smtClean="0">
              <a:latin typeface="微软雅黑" panose="020B0503020204020204" charset="-122"/>
              <a:ea typeface="微软雅黑" panose="020B0503020204020204" charset="-122"/>
            </a:rPr>
            <a:t>仓库</a:t>
          </a:r>
          <a:r>
            <a:rPr lang="zh-CN" altLang="en-US" dirty="0" smtClean="0">
              <a:latin typeface="微软雅黑" panose="020B0503020204020204" charset="-122"/>
              <a:ea typeface="微软雅黑" panose="020B0503020204020204" charset="-122"/>
            </a:rPr>
            <a:t>）</a:t>
          </a:r>
          <a:r>
            <a:rPr lang="zh-CN" altLang="en-US" dirty="0" smtClean="0">
              <a:latin typeface="微软雅黑" panose="020B0503020204020204" charset="-122"/>
              <a:ea typeface="微软雅黑" panose="020B0503020204020204" charset="-122"/>
            </a:rPr>
            <a:t/>
          </a:r>
          <a:endParaRPr lang="zh-CN" altLang="en-US" dirty="0" smtClean="0">
            <a:latin typeface="微软雅黑" panose="020B0503020204020204" charset="-122"/>
            <a:ea typeface="微软雅黑" panose="020B0503020204020204" charset="-122"/>
          </a:endParaRPr>
        </a:p>
      </dgm:t>
    </dgm:pt>
    <dgm:pt modelId="{C024F1AD-DC6E-430F-AD7F-CC226E244E3E}" cxnId="{E9262A17-3998-4CDD-B48D-8C9EB4BFE537}" type="parTrans">
      <dgm:prSet/>
      <dgm:spPr/>
      <dgm:t>
        <a:bodyPr/>
        <a:lstStyle/>
        <a:p>
          <a:endParaRPr lang="zh-CN" altLang="en-US"/>
        </a:p>
      </dgm:t>
    </dgm:pt>
    <dgm:pt modelId="{CA974275-418B-46B4-9EF7-8FEFF2CB0D7A}" cxnId="{E9262A17-3998-4CDD-B48D-8C9EB4BFE537}" type="sibTrans">
      <dgm:prSet/>
      <dgm:spPr/>
      <dgm:t>
        <a:bodyPr/>
        <a:lstStyle/>
        <a:p>
          <a:endParaRPr lang="zh-CN" altLang="en-US"/>
        </a:p>
      </dgm:t>
    </dgm:pt>
    <dgm:pt modelId="{D28DDBE6-6F97-4C1A-8634-BA2F3A1DD1F1}" type="pres">
      <dgm:prSet presAssocID="{45B6FEB0-835F-450E-A671-6A302324CEAD}" presName="linear" presStyleCnt="0">
        <dgm:presLayoutVars>
          <dgm:dir/>
          <dgm:animLvl val="lvl"/>
          <dgm:resizeHandles val="exact"/>
        </dgm:presLayoutVars>
      </dgm:prSet>
      <dgm:spPr/>
      <dgm:t>
        <a:bodyPr/>
        <a:lstStyle/>
        <a:p>
          <a:endParaRPr lang="zh-CN" altLang="en-US"/>
        </a:p>
      </dgm:t>
    </dgm:pt>
    <dgm:pt modelId="{5CA053A9-A1E6-4FD4-B119-78EFDFF13280}" type="pres">
      <dgm:prSet presAssocID="{D646A23C-8250-4AAE-931D-A0016DF1601F}" presName="parentLin" presStyleCnt="0"/>
      <dgm:spPr/>
    </dgm:pt>
    <dgm:pt modelId="{AD33F1DB-F0CC-4E97-9486-B2BAD42CE8E4}" type="pres">
      <dgm:prSet presAssocID="{D646A23C-8250-4AAE-931D-A0016DF1601F}" presName="parentLeftMargin" presStyleCnt="0"/>
      <dgm:spPr/>
      <dgm:t>
        <a:bodyPr/>
        <a:lstStyle/>
        <a:p>
          <a:endParaRPr lang="zh-CN" altLang="en-US"/>
        </a:p>
      </dgm:t>
    </dgm:pt>
    <dgm:pt modelId="{A1525A3B-D639-4FC6-B687-A3356CE71386}" type="pres">
      <dgm:prSet presAssocID="{D646A23C-8250-4AAE-931D-A0016DF1601F}" presName="parentText" presStyleLbl="node1" presStyleIdx="0" presStyleCnt="4">
        <dgm:presLayoutVars>
          <dgm:chMax val="0"/>
          <dgm:bulletEnabled val="1"/>
        </dgm:presLayoutVars>
      </dgm:prSet>
      <dgm:spPr/>
      <dgm:t>
        <a:bodyPr/>
        <a:lstStyle/>
        <a:p>
          <a:endParaRPr lang="zh-CN" altLang="en-US"/>
        </a:p>
      </dgm:t>
    </dgm:pt>
    <dgm:pt modelId="{6B743903-9C12-4C03-9AA5-2E347F065F49}" type="pres">
      <dgm:prSet presAssocID="{D646A23C-8250-4AAE-931D-A0016DF1601F}" presName="negativeSpace" presStyleCnt="0"/>
      <dgm:spPr/>
    </dgm:pt>
    <dgm:pt modelId="{C9A8115B-4C0C-4F74-962F-5132CD122B55}" type="pres">
      <dgm:prSet presAssocID="{D646A23C-8250-4AAE-931D-A0016DF1601F}" presName="childText" presStyleLbl="conFgAcc1" presStyleIdx="0" presStyleCnt="4">
        <dgm:presLayoutVars>
          <dgm:bulletEnabled val="1"/>
        </dgm:presLayoutVars>
      </dgm:prSet>
      <dgm:spPr/>
    </dgm:pt>
    <dgm:pt modelId="{1ADEE3F6-7076-44DE-B157-854B981289DF}" type="pres">
      <dgm:prSet presAssocID="{B8A0CFF7-1D38-4651-BCF3-7F95BF2C950E}" presName="spaceBetweenRectangles" presStyleCnt="0"/>
      <dgm:spPr/>
    </dgm:pt>
    <dgm:pt modelId="{3F21C93C-0656-4680-B450-87F94EA9391F}" type="pres">
      <dgm:prSet presAssocID="{3E5A154C-1EB7-4327-866C-E0A83DCFC91F}" presName="parentLin" presStyleCnt="0"/>
      <dgm:spPr/>
    </dgm:pt>
    <dgm:pt modelId="{FEA15834-256B-4D87-A3CF-0F2403DC8559}" type="pres">
      <dgm:prSet presAssocID="{3E5A154C-1EB7-4327-866C-E0A83DCFC91F}" presName="parentLeftMargin" presStyleCnt="0"/>
      <dgm:spPr/>
      <dgm:t>
        <a:bodyPr/>
        <a:lstStyle/>
        <a:p>
          <a:endParaRPr lang="zh-CN" altLang="en-US"/>
        </a:p>
      </dgm:t>
    </dgm:pt>
    <dgm:pt modelId="{42F584E5-860A-491F-8DAB-C4C17F883BE9}" type="pres">
      <dgm:prSet presAssocID="{3E5A154C-1EB7-4327-866C-E0A83DCFC91F}" presName="parentText" presStyleLbl="node1" presStyleIdx="1" presStyleCnt="4">
        <dgm:presLayoutVars>
          <dgm:chMax val="0"/>
          <dgm:bulletEnabled val="1"/>
        </dgm:presLayoutVars>
      </dgm:prSet>
      <dgm:spPr/>
      <dgm:t>
        <a:bodyPr/>
        <a:lstStyle/>
        <a:p>
          <a:endParaRPr lang="zh-CN" altLang="en-US"/>
        </a:p>
      </dgm:t>
    </dgm:pt>
    <dgm:pt modelId="{F0BA00AC-2EB1-49E6-AD70-D8F36CB66EEC}" type="pres">
      <dgm:prSet presAssocID="{3E5A154C-1EB7-4327-866C-E0A83DCFC91F}" presName="negativeSpace" presStyleCnt="0"/>
      <dgm:spPr/>
    </dgm:pt>
    <dgm:pt modelId="{B485C2E2-31E6-40CE-AAAD-65042D78EC4D}" type="pres">
      <dgm:prSet presAssocID="{3E5A154C-1EB7-4327-866C-E0A83DCFC91F}" presName="childText" presStyleLbl="conFgAcc1" presStyleIdx="1" presStyleCnt="4">
        <dgm:presLayoutVars>
          <dgm:bulletEnabled val="1"/>
        </dgm:presLayoutVars>
      </dgm:prSet>
      <dgm:spPr/>
    </dgm:pt>
    <dgm:pt modelId="{4F54E609-1BC4-4AF4-9BF1-7298BD1442A2}" type="pres">
      <dgm:prSet presAssocID="{66B8064C-B278-4CF2-8815-836485EABA71}" presName="spaceBetweenRectangles" presStyleCnt="0"/>
      <dgm:spPr/>
    </dgm:pt>
    <dgm:pt modelId="{CD691B0D-DF11-4E76-A49C-8BE793D170DA}" type="pres">
      <dgm:prSet presAssocID="{4452749D-34A3-4B7A-B67A-B026A0549F15}" presName="parentLin" presStyleCnt="0"/>
      <dgm:spPr/>
    </dgm:pt>
    <dgm:pt modelId="{31DE54B6-6E4B-4006-AA21-2BEEB635C04F}" type="pres">
      <dgm:prSet presAssocID="{4452749D-34A3-4B7A-B67A-B026A0549F15}" presName="parentLeftMargin" presStyleCnt="0"/>
      <dgm:spPr/>
      <dgm:t>
        <a:bodyPr/>
        <a:lstStyle/>
        <a:p>
          <a:endParaRPr lang="zh-CN" altLang="en-US"/>
        </a:p>
      </dgm:t>
    </dgm:pt>
    <dgm:pt modelId="{7140B0F5-B3B6-433C-87C0-859E655B1C58}" type="pres">
      <dgm:prSet presAssocID="{4452749D-34A3-4B7A-B67A-B026A0549F15}" presName="parentText" presStyleLbl="node1" presStyleIdx="2" presStyleCnt="4">
        <dgm:presLayoutVars>
          <dgm:chMax val="0"/>
          <dgm:bulletEnabled val="1"/>
        </dgm:presLayoutVars>
      </dgm:prSet>
      <dgm:spPr/>
      <dgm:t>
        <a:bodyPr/>
        <a:lstStyle/>
        <a:p>
          <a:endParaRPr lang="zh-CN" altLang="en-US"/>
        </a:p>
      </dgm:t>
    </dgm:pt>
    <dgm:pt modelId="{B269A3FD-6081-4EDA-B8DE-EB3FC8A07FFB}" type="pres">
      <dgm:prSet presAssocID="{4452749D-34A3-4B7A-B67A-B026A0549F15}" presName="negativeSpace" presStyleCnt="0"/>
      <dgm:spPr/>
    </dgm:pt>
    <dgm:pt modelId="{141F82BB-ED2C-4191-B981-FC2D3D16D97F}" type="pres">
      <dgm:prSet presAssocID="{4452749D-34A3-4B7A-B67A-B026A0549F15}" presName="childText" presStyleLbl="conFgAcc1" presStyleIdx="2" presStyleCnt="4">
        <dgm:presLayoutVars>
          <dgm:bulletEnabled val="1"/>
        </dgm:presLayoutVars>
      </dgm:prSet>
      <dgm:spPr/>
    </dgm:pt>
    <dgm:pt modelId="{011F91AC-2CD0-4B86-BB3F-09CE65538E01}" type="pres">
      <dgm:prSet presAssocID="{7602431D-3862-4AC6-8164-889F842AED13}" presName="spaceBetweenRectangles" presStyleCnt="0"/>
      <dgm:spPr/>
    </dgm:pt>
    <dgm:pt modelId="{F8DB2EDB-8346-45E0-9851-85E94BF910D0}" type="pres">
      <dgm:prSet presAssocID="{BA4B805F-401D-4523-AB69-250E36A72C9D}" presName="parentLin" presStyleCnt="0"/>
      <dgm:spPr/>
    </dgm:pt>
    <dgm:pt modelId="{96ECCA0D-8D63-485E-9C05-679655B7199F}" type="pres">
      <dgm:prSet presAssocID="{BA4B805F-401D-4523-AB69-250E36A72C9D}" presName="parentLeftMargin" presStyleCnt="0"/>
      <dgm:spPr/>
      <dgm:t>
        <a:bodyPr/>
        <a:lstStyle/>
        <a:p>
          <a:endParaRPr lang="zh-CN" altLang="en-US"/>
        </a:p>
      </dgm:t>
    </dgm:pt>
    <dgm:pt modelId="{857AC1B4-591E-4347-BA83-700211CD2887}" type="pres">
      <dgm:prSet presAssocID="{BA4B805F-401D-4523-AB69-250E36A72C9D}" presName="parentText" presStyleLbl="node1" presStyleIdx="3" presStyleCnt="4">
        <dgm:presLayoutVars>
          <dgm:chMax val="0"/>
          <dgm:bulletEnabled val="1"/>
        </dgm:presLayoutVars>
      </dgm:prSet>
      <dgm:spPr/>
      <dgm:t>
        <a:bodyPr/>
        <a:lstStyle/>
        <a:p>
          <a:endParaRPr lang="zh-CN" altLang="en-US"/>
        </a:p>
      </dgm:t>
    </dgm:pt>
    <dgm:pt modelId="{3CED6BFA-61CD-4052-883E-6B1F0E3C34A1}" type="pres">
      <dgm:prSet presAssocID="{BA4B805F-401D-4523-AB69-250E36A72C9D}" presName="negativeSpace" presStyleCnt="0"/>
      <dgm:spPr/>
    </dgm:pt>
    <dgm:pt modelId="{7C8110F6-0373-492C-9097-DC56DB582587}" type="pres">
      <dgm:prSet presAssocID="{BA4B805F-401D-4523-AB69-250E36A72C9D}" presName="childText" presStyleLbl="conFgAcc1" presStyleIdx="3" presStyleCnt="4">
        <dgm:presLayoutVars>
          <dgm:bulletEnabled val="1"/>
        </dgm:presLayoutVars>
      </dgm:prSet>
      <dgm:spPr/>
    </dgm:pt>
  </dgm:ptLst>
  <dgm:cxnLst>
    <dgm:cxn modelId="{93461418-1977-465E-8889-98D70310B960}" srcId="{45B6FEB0-835F-450E-A671-6A302324CEAD}" destId="{D646A23C-8250-4AAE-931D-A0016DF1601F}" srcOrd="0" destOrd="0" parTransId="{E2C57F8E-F9A1-42A5-9E93-F404C5B0C779}" sibTransId="{B8A0CFF7-1D38-4651-BCF3-7F95BF2C950E}"/>
    <dgm:cxn modelId="{016F3BCC-4F6B-4015-8205-9F461F3C81B1}" srcId="{45B6FEB0-835F-450E-A671-6A302324CEAD}" destId="{3E5A154C-1EB7-4327-866C-E0A83DCFC91F}" srcOrd="1" destOrd="0" parTransId="{A0F5B23C-9168-4239-9CF8-FF0991B35EDB}" sibTransId="{66B8064C-B278-4CF2-8815-836485EABA71}"/>
    <dgm:cxn modelId="{CC3533B2-15B2-4F90-B7BC-0087270E4F18}" srcId="{45B6FEB0-835F-450E-A671-6A302324CEAD}" destId="{4452749D-34A3-4B7A-B67A-B026A0549F15}" srcOrd="2" destOrd="0" parTransId="{6A026DED-3F86-4514-99D4-B13E202A1DD2}" sibTransId="{7602431D-3862-4AC6-8164-889F842AED13}"/>
    <dgm:cxn modelId="{E9262A17-3998-4CDD-B48D-8C9EB4BFE537}" srcId="{45B6FEB0-835F-450E-A671-6A302324CEAD}" destId="{BA4B805F-401D-4523-AB69-250E36A72C9D}" srcOrd="3" destOrd="0" parTransId="{C024F1AD-DC6E-430F-AD7F-CC226E244E3E}" sibTransId="{CA974275-418B-46B4-9EF7-8FEFF2CB0D7A}"/>
    <dgm:cxn modelId="{FC90DE91-287B-4222-9901-95F872A83488}" type="presOf" srcId="{45B6FEB0-835F-450E-A671-6A302324CEAD}" destId="{D28DDBE6-6F97-4C1A-8634-BA2F3A1DD1F1}" srcOrd="0" destOrd="0" presId="urn:microsoft.com/office/officeart/2005/8/layout/list1"/>
    <dgm:cxn modelId="{EE95C19E-7932-4EC3-BB35-25BF62F208AB}" type="presParOf" srcId="{D28DDBE6-6F97-4C1A-8634-BA2F3A1DD1F1}" destId="{5CA053A9-A1E6-4FD4-B119-78EFDFF13280}" srcOrd="0" destOrd="0" presId="urn:microsoft.com/office/officeart/2005/8/layout/list1"/>
    <dgm:cxn modelId="{E61926CB-0631-4189-89D9-E5ABF21C6021}" type="presParOf" srcId="{5CA053A9-A1E6-4FD4-B119-78EFDFF13280}" destId="{AD33F1DB-F0CC-4E97-9486-B2BAD42CE8E4}" srcOrd="0" destOrd="0" presId="urn:microsoft.com/office/officeart/2005/8/layout/list1"/>
    <dgm:cxn modelId="{259BA2B6-88D0-45C3-B70B-03303B71E97F}" type="presOf" srcId="{D646A23C-8250-4AAE-931D-A0016DF1601F}" destId="{AD33F1DB-F0CC-4E97-9486-B2BAD42CE8E4}" srcOrd="0" destOrd="0" presId="urn:microsoft.com/office/officeart/2005/8/layout/list1"/>
    <dgm:cxn modelId="{2C834868-7822-4867-8D25-8279F0607215}" type="presParOf" srcId="{5CA053A9-A1E6-4FD4-B119-78EFDFF13280}" destId="{A1525A3B-D639-4FC6-B687-A3356CE71386}" srcOrd="1" destOrd="0" presId="urn:microsoft.com/office/officeart/2005/8/layout/list1"/>
    <dgm:cxn modelId="{C809D483-1148-4D2F-94B7-F6E891A927EB}" type="presOf" srcId="{D646A23C-8250-4AAE-931D-A0016DF1601F}" destId="{A1525A3B-D639-4FC6-B687-A3356CE71386}" srcOrd="0" destOrd="0" presId="urn:microsoft.com/office/officeart/2005/8/layout/list1"/>
    <dgm:cxn modelId="{778BC660-3F97-4C97-90D2-F9DEB9C06CC4}" type="presParOf" srcId="{D28DDBE6-6F97-4C1A-8634-BA2F3A1DD1F1}" destId="{6B743903-9C12-4C03-9AA5-2E347F065F49}" srcOrd="1" destOrd="0" presId="urn:microsoft.com/office/officeart/2005/8/layout/list1"/>
    <dgm:cxn modelId="{A25317EC-B077-4734-BE01-41A1B1434411}" type="presParOf" srcId="{D28DDBE6-6F97-4C1A-8634-BA2F3A1DD1F1}" destId="{C9A8115B-4C0C-4F74-962F-5132CD122B55}" srcOrd="2" destOrd="0" presId="urn:microsoft.com/office/officeart/2005/8/layout/list1"/>
    <dgm:cxn modelId="{5FFD0A1D-E57D-409F-81BA-F221B254A01D}" type="presParOf" srcId="{D28DDBE6-6F97-4C1A-8634-BA2F3A1DD1F1}" destId="{1ADEE3F6-7076-44DE-B157-854B981289DF}" srcOrd="3" destOrd="0" presId="urn:microsoft.com/office/officeart/2005/8/layout/list1"/>
    <dgm:cxn modelId="{D09DA99C-FE3E-48AF-9A05-B2EDDDA2FE9D}" type="presParOf" srcId="{D28DDBE6-6F97-4C1A-8634-BA2F3A1DD1F1}" destId="{3F21C93C-0656-4680-B450-87F94EA9391F}" srcOrd="4" destOrd="0" presId="urn:microsoft.com/office/officeart/2005/8/layout/list1"/>
    <dgm:cxn modelId="{D0662781-5C29-4360-BEED-4739E893DA84}" type="presParOf" srcId="{3F21C93C-0656-4680-B450-87F94EA9391F}" destId="{FEA15834-256B-4D87-A3CF-0F2403DC8559}" srcOrd="0" destOrd="4" presId="urn:microsoft.com/office/officeart/2005/8/layout/list1"/>
    <dgm:cxn modelId="{484EA47D-124D-42AE-8BAC-9218458CBE3A}" type="presOf" srcId="{3E5A154C-1EB7-4327-866C-E0A83DCFC91F}" destId="{FEA15834-256B-4D87-A3CF-0F2403DC8559}" srcOrd="0" destOrd="0" presId="urn:microsoft.com/office/officeart/2005/8/layout/list1"/>
    <dgm:cxn modelId="{FE3E1188-87F5-4F21-B588-5E650200544D}" type="presParOf" srcId="{3F21C93C-0656-4680-B450-87F94EA9391F}" destId="{42F584E5-860A-491F-8DAB-C4C17F883BE9}" srcOrd="1" destOrd="4" presId="urn:microsoft.com/office/officeart/2005/8/layout/list1"/>
    <dgm:cxn modelId="{B78F49BC-55AF-4841-81A0-CFABD7DB8AF8}" type="presOf" srcId="{3E5A154C-1EB7-4327-866C-E0A83DCFC91F}" destId="{42F584E5-860A-491F-8DAB-C4C17F883BE9}" srcOrd="0" destOrd="0" presId="urn:microsoft.com/office/officeart/2005/8/layout/list1"/>
    <dgm:cxn modelId="{802745F6-ED79-40C7-AF79-D0E9289FD25F}" type="presParOf" srcId="{D28DDBE6-6F97-4C1A-8634-BA2F3A1DD1F1}" destId="{F0BA00AC-2EB1-49E6-AD70-D8F36CB66EEC}" srcOrd="5" destOrd="0" presId="urn:microsoft.com/office/officeart/2005/8/layout/list1"/>
    <dgm:cxn modelId="{5460AA79-9C54-41E1-8C1E-E29E6ACED1DF}" type="presParOf" srcId="{D28DDBE6-6F97-4C1A-8634-BA2F3A1DD1F1}" destId="{B485C2E2-31E6-40CE-AAAD-65042D78EC4D}" srcOrd="6" destOrd="0" presId="urn:microsoft.com/office/officeart/2005/8/layout/list1"/>
    <dgm:cxn modelId="{77C4722F-9B58-4183-9699-C6992E23F01D}" type="presParOf" srcId="{D28DDBE6-6F97-4C1A-8634-BA2F3A1DD1F1}" destId="{4F54E609-1BC4-4AF4-9BF1-7298BD1442A2}" srcOrd="7" destOrd="0" presId="urn:microsoft.com/office/officeart/2005/8/layout/list1"/>
    <dgm:cxn modelId="{96135C62-7DC0-488E-A7B7-6292D223AE0C}" type="presParOf" srcId="{D28DDBE6-6F97-4C1A-8634-BA2F3A1DD1F1}" destId="{CD691B0D-DF11-4E76-A49C-8BE793D170DA}" srcOrd="8" destOrd="0" presId="urn:microsoft.com/office/officeart/2005/8/layout/list1"/>
    <dgm:cxn modelId="{C6105BBC-7672-4BEE-9143-5B75764CEEBA}" type="presParOf" srcId="{CD691B0D-DF11-4E76-A49C-8BE793D170DA}" destId="{31DE54B6-6E4B-4006-AA21-2BEEB635C04F}" srcOrd="0" destOrd="8" presId="urn:microsoft.com/office/officeart/2005/8/layout/list1"/>
    <dgm:cxn modelId="{B8249B27-0932-4C5A-A316-2D008AD68507}" type="presOf" srcId="{4452749D-34A3-4B7A-B67A-B026A0549F15}" destId="{31DE54B6-6E4B-4006-AA21-2BEEB635C04F}" srcOrd="0" destOrd="0" presId="urn:microsoft.com/office/officeart/2005/8/layout/list1"/>
    <dgm:cxn modelId="{BA9BB1AB-C0F8-4157-91A0-A9995CC95550}" type="presParOf" srcId="{CD691B0D-DF11-4E76-A49C-8BE793D170DA}" destId="{7140B0F5-B3B6-433C-87C0-859E655B1C58}" srcOrd="1" destOrd="8" presId="urn:microsoft.com/office/officeart/2005/8/layout/list1"/>
    <dgm:cxn modelId="{E1EBA784-EBB6-4F96-B96E-72CAF26A388A}" type="presOf" srcId="{4452749D-34A3-4B7A-B67A-B026A0549F15}" destId="{7140B0F5-B3B6-433C-87C0-859E655B1C58}" srcOrd="0" destOrd="0" presId="urn:microsoft.com/office/officeart/2005/8/layout/list1"/>
    <dgm:cxn modelId="{780478E1-FA52-42D8-8847-73422B3E9E7A}" type="presParOf" srcId="{D28DDBE6-6F97-4C1A-8634-BA2F3A1DD1F1}" destId="{B269A3FD-6081-4EDA-B8DE-EB3FC8A07FFB}" srcOrd="9" destOrd="0" presId="urn:microsoft.com/office/officeart/2005/8/layout/list1"/>
    <dgm:cxn modelId="{6058C785-E4B4-4454-9FC6-5FB0F991CFFC}" type="presParOf" srcId="{D28DDBE6-6F97-4C1A-8634-BA2F3A1DD1F1}" destId="{141F82BB-ED2C-4191-B981-FC2D3D16D97F}" srcOrd="10" destOrd="0" presId="urn:microsoft.com/office/officeart/2005/8/layout/list1"/>
    <dgm:cxn modelId="{A5D94FE9-3117-49DE-9A72-BA5CD13EB4EC}" type="presParOf" srcId="{D28DDBE6-6F97-4C1A-8634-BA2F3A1DD1F1}" destId="{011F91AC-2CD0-4B86-BB3F-09CE65538E01}" srcOrd="11" destOrd="0" presId="urn:microsoft.com/office/officeart/2005/8/layout/list1"/>
    <dgm:cxn modelId="{D27815E4-1049-43AE-82BD-E7AFE55E7A8D}" type="presParOf" srcId="{D28DDBE6-6F97-4C1A-8634-BA2F3A1DD1F1}" destId="{F8DB2EDB-8346-45E0-9851-85E94BF910D0}" srcOrd="12" destOrd="0" presId="urn:microsoft.com/office/officeart/2005/8/layout/list1"/>
    <dgm:cxn modelId="{B8289879-F3B6-4059-A124-DBC324E7D1FF}" type="presParOf" srcId="{F8DB2EDB-8346-45E0-9851-85E94BF910D0}" destId="{96ECCA0D-8D63-485E-9C05-679655B7199F}" srcOrd="0" destOrd="12" presId="urn:microsoft.com/office/officeart/2005/8/layout/list1"/>
    <dgm:cxn modelId="{1595D01D-ACC4-4C6D-B962-88A711822455}" type="presOf" srcId="{BA4B805F-401D-4523-AB69-250E36A72C9D}" destId="{96ECCA0D-8D63-485E-9C05-679655B7199F}" srcOrd="0" destOrd="0" presId="urn:microsoft.com/office/officeart/2005/8/layout/list1"/>
    <dgm:cxn modelId="{840C876E-AC20-431B-B457-1FBDF775ACC4}" type="presParOf" srcId="{F8DB2EDB-8346-45E0-9851-85E94BF910D0}" destId="{857AC1B4-591E-4347-BA83-700211CD2887}" srcOrd="1" destOrd="12" presId="urn:microsoft.com/office/officeart/2005/8/layout/list1"/>
    <dgm:cxn modelId="{648FAA99-BCE6-4D68-BD88-48F369CA8C56}" type="presOf" srcId="{BA4B805F-401D-4523-AB69-250E36A72C9D}" destId="{857AC1B4-591E-4347-BA83-700211CD2887}" srcOrd="0" destOrd="0" presId="urn:microsoft.com/office/officeart/2005/8/layout/list1"/>
    <dgm:cxn modelId="{CF448B4F-D9F9-4934-8E83-FCF54C65BE91}" type="presParOf" srcId="{D28DDBE6-6F97-4C1A-8634-BA2F3A1DD1F1}" destId="{3CED6BFA-61CD-4052-883E-6B1F0E3C34A1}" srcOrd="13" destOrd="0" presId="urn:microsoft.com/office/officeart/2005/8/layout/list1"/>
    <dgm:cxn modelId="{194786A1-E364-450F-8415-915A667CBF6B}" type="presParOf" srcId="{D28DDBE6-6F97-4C1A-8634-BA2F3A1DD1F1}" destId="{7C8110F6-0373-492C-9097-DC56DB582587}"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8115B-4C0C-4F74-962F-5132CD122B55}">
      <dsp:nvSpPr>
        <dsp:cNvPr id="0" name=""/>
        <dsp:cNvSpPr/>
      </dsp:nvSpPr>
      <dsp:spPr>
        <a:xfrm>
          <a:off x="0" y="417429"/>
          <a:ext cx="10632141"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25A3B-D639-4FC6-B687-A3356CE71386}">
      <dsp:nvSpPr>
        <dsp:cNvPr id="0" name=""/>
        <dsp:cNvSpPr/>
      </dsp:nvSpPr>
      <dsp:spPr>
        <a:xfrm>
          <a:off x="531607" y="63189"/>
          <a:ext cx="7442498"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309" tIns="0" rIns="281309" bIns="0" numCol="1" spcCol="1270" anchor="ctr" anchorCtr="0">
          <a:noAutofit/>
        </a:bodyPr>
        <a:lstStyle/>
        <a:p>
          <a:pPr lvl="0" algn="l" defTabSz="1066800">
            <a:lnSpc>
              <a:spcPct val="90000"/>
            </a:lnSpc>
            <a:spcBef>
              <a:spcPct val="0"/>
            </a:spcBef>
            <a:spcAft>
              <a:spcPct val="35000"/>
            </a:spcAft>
          </a:pPr>
          <a:r>
            <a:rPr lang="en-US" altLang="zh-CN" sz="2400" kern="1200" dirty="0" smtClean="0">
              <a:latin typeface="微软雅黑" panose="020B0503020204020204" pitchFamily="34" charset="-122"/>
              <a:ea typeface="微软雅黑" panose="020B0503020204020204" pitchFamily="34" charset="-122"/>
            </a:rPr>
            <a:t>Docker</a:t>
          </a:r>
          <a:r>
            <a:rPr lang="zh-CN" altLang="en-US" sz="2400" kern="1200" dirty="0" smtClean="0">
              <a:latin typeface="微软雅黑" panose="020B0503020204020204" pitchFamily="34" charset="-122"/>
              <a:ea typeface="微软雅黑" panose="020B0503020204020204" pitchFamily="34" charset="-122"/>
            </a:rPr>
            <a:t>简介</a:t>
          </a:r>
          <a:endParaRPr lang="zh-CN" altLang="en-US" sz="2400" kern="1200" dirty="0">
            <a:latin typeface="微软雅黑" panose="020B0503020204020204" pitchFamily="34" charset="-122"/>
            <a:ea typeface="微软雅黑" panose="020B0503020204020204" pitchFamily="34" charset="-122"/>
          </a:endParaRPr>
        </a:p>
      </dsp:txBody>
      <dsp:txXfrm>
        <a:off x="566192" y="97774"/>
        <a:ext cx="7373328" cy="639310"/>
      </dsp:txXfrm>
    </dsp:sp>
    <dsp:sp modelId="{B485C2E2-31E6-40CE-AAAD-65042D78EC4D}">
      <dsp:nvSpPr>
        <dsp:cNvPr id="0" name=""/>
        <dsp:cNvSpPr/>
      </dsp:nvSpPr>
      <dsp:spPr>
        <a:xfrm>
          <a:off x="0" y="1506069"/>
          <a:ext cx="10632141"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F584E5-860A-491F-8DAB-C4C17F883BE9}">
      <dsp:nvSpPr>
        <dsp:cNvPr id="0" name=""/>
        <dsp:cNvSpPr/>
      </dsp:nvSpPr>
      <dsp:spPr>
        <a:xfrm>
          <a:off x="531607" y="1151829"/>
          <a:ext cx="7442498"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309" tIns="0" rIns="281309" bIns="0" numCol="1" spcCol="1270" anchor="ctr" anchorCtr="0">
          <a:noAutofit/>
        </a:bodyPr>
        <a:lstStyle/>
        <a:p>
          <a:pPr lvl="0" algn="l" defTabSz="1066800">
            <a:lnSpc>
              <a:spcPct val="90000"/>
            </a:lnSpc>
            <a:spcBef>
              <a:spcPct val="0"/>
            </a:spcBef>
            <a:spcAft>
              <a:spcPct val="35000"/>
            </a:spcAft>
          </a:pPr>
          <a:r>
            <a:rPr lang="en-US" altLang="zh-CN" sz="2400" kern="1200" dirty="0" smtClean="0">
              <a:latin typeface="微软雅黑" panose="020B0503020204020204" pitchFamily="34" charset="-122"/>
              <a:ea typeface="微软雅黑" panose="020B0503020204020204" pitchFamily="34" charset="-122"/>
            </a:rPr>
            <a:t>Docker</a:t>
          </a:r>
          <a:r>
            <a:rPr lang="zh-CN" altLang="en-US" sz="2400" kern="1200" dirty="0" smtClean="0">
              <a:latin typeface="微软雅黑" panose="020B0503020204020204" pitchFamily="34" charset="-122"/>
              <a:ea typeface="微软雅黑" panose="020B0503020204020204" pitchFamily="34" charset="-122"/>
            </a:rPr>
            <a:t>组件</a:t>
          </a:r>
          <a:endParaRPr lang="zh-CN" altLang="en-US" sz="2400" kern="1200" dirty="0">
            <a:latin typeface="微软雅黑" panose="020B0503020204020204" pitchFamily="34" charset="-122"/>
            <a:ea typeface="微软雅黑" panose="020B0503020204020204" pitchFamily="34" charset="-122"/>
          </a:endParaRPr>
        </a:p>
      </dsp:txBody>
      <dsp:txXfrm>
        <a:off x="566192" y="1186414"/>
        <a:ext cx="7373328" cy="639310"/>
      </dsp:txXfrm>
    </dsp:sp>
    <dsp:sp modelId="{141F82BB-ED2C-4191-B981-FC2D3D16D97F}">
      <dsp:nvSpPr>
        <dsp:cNvPr id="0" name=""/>
        <dsp:cNvSpPr/>
      </dsp:nvSpPr>
      <dsp:spPr>
        <a:xfrm>
          <a:off x="0" y="2594709"/>
          <a:ext cx="10632141"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40B0F5-B3B6-433C-87C0-859E655B1C58}">
      <dsp:nvSpPr>
        <dsp:cNvPr id="0" name=""/>
        <dsp:cNvSpPr/>
      </dsp:nvSpPr>
      <dsp:spPr>
        <a:xfrm>
          <a:off x="531607" y="2240469"/>
          <a:ext cx="7442498"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309" tIns="0" rIns="281309" bIns="0" numCol="1" spcCol="1270" anchor="ctr" anchorCtr="0">
          <a:noAutofit/>
        </a:bodyPr>
        <a:lstStyle/>
        <a:p>
          <a:pPr lvl="0" algn="l" defTabSz="1066800">
            <a:lnSpc>
              <a:spcPct val="90000"/>
            </a:lnSpc>
            <a:spcBef>
              <a:spcPct val="0"/>
            </a:spcBef>
            <a:spcAft>
              <a:spcPct val="35000"/>
            </a:spcAft>
          </a:pPr>
          <a:r>
            <a:rPr lang="en-US" altLang="zh-CN" sz="2400" kern="1200" dirty="0" smtClean="0">
              <a:latin typeface="微软雅黑" panose="020B0503020204020204" pitchFamily="34" charset="-122"/>
              <a:ea typeface="微软雅黑" panose="020B0503020204020204" pitchFamily="34" charset="-122"/>
            </a:rPr>
            <a:t>Docker</a:t>
          </a:r>
          <a:r>
            <a:rPr lang="zh-CN" altLang="en-US" sz="2400" kern="1200" dirty="0" smtClean="0">
              <a:latin typeface="微软雅黑" panose="020B0503020204020204" pitchFamily="34" charset="-122"/>
              <a:ea typeface="微软雅黑" panose="020B0503020204020204" pitchFamily="34" charset="-122"/>
            </a:rPr>
            <a:t>使用场景</a:t>
          </a:r>
          <a:endParaRPr lang="zh-CN" altLang="en-US" sz="2400" kern="1200" dirty="0">
            <a:latin typeface="微软雅黑" panose="020B0503020204020204" pitchFamily="34" charset="-122"/>
            <a:ea typeface="微软雅黑" panose="020B0503020204020204" pitchFamily="34" charset="-122"/>
          </a:endParaRPr>
        </a:p>
      </dsp:txBody>
      <dsp:txXfrm>
        <a:off x="566192" y="2275054"/>
        <a:ext cx="7373328" cy="639310"/>
      </dsp:txXfrm>
    </dsp:sp>
    <dsp:sp modelId="{7C8110F6-0373-492C-9097-DC56DB582587}">
      <dsp:nvSpPr>
        <dsp:cNvPr id="0" name=""/>
        <dsp:cNvSpPr/>
      </dsp:nvSpPr>
      <dsp:spPr>
        <a:xfrm>
          <a:off x="0" y="3683349"/>
          <a:ext cx="10632141"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7AC1B4-591E-4347-BA83-700211CD2887}">
      <dsp:nvSpPr>
        <dsp:cNvPr id="0" name=""/>
        <dsp:cNvSpPr/>
      </dsp:nvSpPr>
      <dsp:spPr>
        <a:xfrm>
          <a:off x="531607" y="3329109"/>
          <a:ext cx="7442498"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309" tIns="0" rIns="281309" bIns="0" numCol="1" spcCol="1270" anchor="ctr" anchorCtr="0">
          <a:noAutofit/>
        </a:bodyPr>
        <a:lstStyle/>
        <a:p>
          <a:pPr lvl="0" algn="l" defTabSz="1066800">
            <a:lnSpc>
              <a:spcPct val="90000"/>
            </a:lnSpc>
            <a:spcBef>
              <a:spcPct val="0"/>
            </a:spcBef>
            <a:spcAft>
              <a:spcPct val="35000"/>
            </a:spcAft>
          </a:pPr>
          <a:r>
            <a:rPr lang="en-US" altLang="zh-CN" sz="2400" kern="1200" dirty="0" smtClean="0">
              <a:latin typeface="微软雅黑" panose="020B0503020204020204" pitchFamily="34" charset="-122"/>
              <a:ea typeface="微软雅黑" panose="020B0503020204020204" pitchFamily="34" charset="-122"/>
            </a:rPr>
            <a:t>Docker</a:t>
          </a:r>
          <a:r>
            <a:rPr lang="zh-CN" altLang="en-US" sz="2400" kern="1200" dirty="0" smtClean="0">
              <a:latin typeface="微软雅黑" panose="020B0503020204020204" pitchFamily="34" charset="-122"/>
              <a:ea typeface="微软雅黑" panose="020B0503020204020204" pitchFamily="34" charset="-122"/>
            </a:rPr>
            <a:t>安装体验</a:t>
          </a:r>
          <a:endParaRPr lang="zh-CN" altLang="en-US" sz="2400" kern="1200" dirty="0">
            <a:latin typeface="微软雅黑" panose="020B0503020204020204" pitchFamily="34" charset="-122"/>
            <a:ea typeface="微软雅黑" panose="020B0503020204020204" pitchFamily="34" charset="-122"/>
          </a:endParaRPr>
        </a:p>
      </dsp:txBody>
      <dsp:txXfrm>
        <a:off x="566192" y="3363694"/>
        <a:ext cx="7373328"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jpeg"/><Relationship Id="rId3" Type="http://schemas.openxmlformats.org/officeDocument/2006/relationships/hyperlink" Target="https://c.163.com/hub" TargetMode="External"/><Relationship Id="rId2" Type="http://schemas.openxmlformats.org/officeDocument/2006/relationships/hyperlink" Target="https://hub.tenxcloud.com/" TargetMode="External"/><Relationship Id="rId1" Type="http://schemas.openxmlformats.org/officeDocument/2006/relationships/hyperlink" Target="https://hub.docker.com/" TargetMode="Externa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7200" dirty="0">
                <a:latin typeface="微软雅黑" panose="020B0503020204020204" charset="-122"/>
                <a:ea typeface="微软雅黑" panose="020B0503020204020204" charset="-122"/>
              </a:rPr>
              <a:t>Docker</a:t>
            </a:r>
            <a:r>
              <a:rPr lang="zh-CN" altLang="zh-CN" sz="7200" dirty="0">
                <a:latin typeface="微软雅黑" panose="020B0503020204020204" charset="-122"/>
                <a:ea typeface="微软雅黑" panose="020B0503020204020204" charset="-122"/>
              </a:rPr>
              <a:t>入门分享</a:t>
            </a:r>
            <a:endParaRPr lang="zh-CN" altLang="zh-CN" sz="7200" dirty="0">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4650740" y="3602990"/>
            <a:ext cx="2761615" cy="561340"/>
          </a:xfrm>
        </p:spPr>
        <p:txBody>
          <a:bodyPr>
            <a:normAutofit/>
          </a:bodyPr>
          <a:lstStyle/>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刘凡</a:t>
            </a:r>
            <a:endParaRPr lang="en-US" altLang="zh-CN"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492875" y="682625"/>
            <a:ext cx="5160010" cy="368300"/>
          </a:xfrm>
          <a:prstGeom prst="rect">
            <a:avLst/>
          </a:prstGeom>
          <a:noFill/>
        </p:spPr>
        <p:txBody>
          <a:bodyPr wrap="square" rtlCol="0">
            <a:prstTxWarp prst="textStop">
              <a:avLst/>
            </a:prstTxWarp>
            <a:spAutoFit/>
          </a:bodyPr>
          <a:p>
            <a:r>
              <a:rPr lang="en-US" altLang="zh-CN"/>
              <a:t>Life OF </a:t>
            </a:r>
            <a:r>
              <a:rPr lang="en-US" altLang="zh-CN"/>
              <a:t>Docker</a:t>
            </a:r>
            <a:endParaRPr lang="en-US" altLang="zh-CN"/>
          </a:p>
        </p:txBody>
      </p:sp>
      <p:pic>
        <p:nvPicPr>
          <p:cNvPr id="5" name="图片 4"/>
          <p:cNvPicPr>
            <a:picLocks noChangeAspect="1"/>
          </p:cNvPicPr>
          <p:nvPr/>
        </p:nvPicPr>
        <p:blipFill>
          <a:blip r:embed="rId1"/>
          <a:stretch>
            <a:fillRect/>
          </a:stretch>
        </p:blipFill>
        <p:spPr>
          <a:xfrm>
            <a:off x="633095" y="1356360"/>
            <a:ext cx="6743065" cy="5163185"/>
          </a:xfrm>
          <a:prstGeom prst="rect">
            <a:avLst/>
          </a:prstGeom>
        </p:spPr>
      </p:pic>
      <p:sp>
        <p:nvSpPr>
          <p:cNvPr id="6" name="文本框 5"/>
          <p:cNvSpPr txBox="1"/>
          <p:nvPr/>
        </p:nvSpPr>
        <p:spPr>
          <a:xfrm>
            <a:off x="8014335" y="2690495"/>
            <a:ext cx="3638550" cy="1476375"/>
          </a:xfrm>
          <a:prstGeom prst="rect">
            <a:avLst/>
          </a:prstGeom>
          <a:noFill/>
        </p:spPr>
        <p:txBody>
          <a:bodyPr wrap="square" rtlCol="0">
            <a:spAutoFit/>
          </a:bodyPr>
          <a:p>
            <a:r>
              <a:rPr lang="en-US" altLang="zh-CN"/>
              <a:t>Image</a:t>
            </a:r>
            <a:endParaRPr lang="en-US" altLang="zh-CN"/>
          </a:p>
          <a:p>
            <a:endParaRPr lang="en-US" altLang="zh-CN"/>
          </a:p>
          <a:p>
            <a:r>
              <a:rPr lang="en-US" altLang="zh-CN"/>
              <a:t>Container</a:t>
            </a:r>
            <a:endParaRPr lang="en-US" altLang="zh-CN"/>
          </a:p>
          <a:p>
            <a:endParaRPr lang="en-US" altLang="zh-CN"/>
          </a:p>
          <a:p>
            <a:r>
              <a:rPr lang="en-US" altLang="zh-CN"/>
              <a:t>Repository</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935355" y="2907030"/>
            <a:ext cx="2778760" cy="32670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ltLang="zh-CN"/>
          </a:p>
        </p:txBody>
      </p:sp>
      <p:sp>
        <p:nvSpPr>
          <p:cNvPr id="4" name="文本框 3"/>
          <p:cNvSpPr txBox="1"/>
          <p:nvPr/>
        </p:nvSpPr>
        <p:spPr>
          <a:xfrm>
            <a:off x="698500" y="418465"/>
            <a:ext cx="5869305" cy="368300"/>
          </a:xfrm>
          <a:prstGeom prst="rect">
            <a:avLst/>
          </a:prstGeom>
          <a:noFill/>
        </p:spPr>
        <p:txBody>
          <a:bodyPr wrap="square" rtlCol="0">
            <a:prstTxWarp prst="textTriangleInverted">
              <a:avLst/>
            </a:prstTxWarp>
            <a:spAutoFit/>
          </a:bodyPr>
          <a:p>
            <a:r>
              <a:rPr lang="zh-CN" altLang="en-US">
                <a:effectLst>
                  <a:outerShdw blurRad="60007" dist="310007" dir="7680000" sy="30000" kx="1300200" algn="ctr" rotWithShape="0">
                    <a:prstClr val="black">
                      <a:alpha val="32000"/>
                    </a:prstClr>
                  </a:outerShdw>
                </a:effectLst>
              </a:rPr>
              <a:t>镜像（Image</a:t>
            </a:r>
            <a:r>
              <a:rPr lang="zh-CN" altLang="en-US"/>
              <a:t>）——一个特殊的文件系统</a:t>
            </a:r>
            <a:endParaRPr lang="zh-CN" altLang="en-US"/>
          </a:p>
        </p:txBody>
      </p:sp>
      <p:sp>
        <p:nvSpPr>
          <p:cNvPr id="5" name="文本框 4"/>
          <p:cNvSpPr txBox="1"/>
          <p:nvPr/>
        </p:nvSpPr>
        <p:spPr>
          <a:xfrm>
            <a:off x="745490" y="1240790"/>
            <a:ext cx="11170285" cy="1476375"/>
          </a:xfrm>
          <a:prstGeom prst="rect">
            <a:avLst/>
          </a:prstGeom>
          <a:noFill/>
        </p:spPr>
        <p:txBody>
          <a:bodyPr wrap="square" rtlCol="0">
            <a:spAutoFit/>
          </a:bodyPr>
          <a:p>
            <a:r>
              <a:rPr lang="zh-CN" altLang="en-US"/>
              <a:t>【Docker 镜像是一个特殊的文件系统，除了提供容器运行时所需的程序、库、资源、配置等文件外，还包含</a:t>
            </a:r>
            <a:endParaRPr lang="zh-CN" altLang="en-US"/>
          </a:p>
          <a:p>
            <a:r>
              <a:rPr lang="zh-CN" altLang="en-US"/>
              <a:t>       了 一些为运行时准备的一些配置参数（如匿名卷、环境变量、用户等）。 镜像不包含任何动态数据，其</a:t>
            </a:r>
            <a:endParaRPr lang="zh-CN" altLang="en-US"/>
          </a:p>
          <a:p>
            <a:r>
              <a:rPr lang="zh-CN" altLang="en-US"/>
              <a:t>       内容在构建之后也不会被改变（</a:t>
            </a:r>
            <a:r>
              <a:rPr lang="zh-CN" altLang="en-US" b="1"/>
              <a:t>只读模板</a:t>
            </a:r>
            <a:r>
              <a:rPr lang="zh-CN" altLang="en-US"/>
              <a:t>）。</a:t>
            </a:r>
            <a:endParaRPr lang="zh-CN" altLang="en-US"/>
          </a:p>
          <a:p>
            <a:r>
              <a:rPr lang="zh-CN" altLang="en-US"/>
              <a:t>【镜像构建时，会一层层构建，前一层是后一层的基础。每一层构建完就不会再发生改变，后一层上的任何</a:t>
            </a:r>
            <a:endParaRPr lang="zh-CN" altLang="en-US"/>
          </a:p>
          <a:p>
            <a:r>
              <a:rPr lang="zh-CN" altLang="en-US"/>
              <a:t>       改变只发生在自己这一层。</a:t>
            </a:r>
            <a:endParaRPr lang="zh-CN" altLang="en-US"/>
          </a:p>
        </p:txBody>
      </p:sp>
      <p:sp>
        <p:nvSpPr>
          <p:cNvPr id="6" name="圆角矩形 5"/>
          <p:cNvSpPr/>
          <p:nvPr/>
        </p:nvSpPr>
        <p:spPr>
          <a:xfrm>
            <a:off x="1360170" y="3112135"/>
            <a:ext cx="1929130" cy="1285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镜像层文件内容</a:t>
            </a:r>
            <a:endParaRPr lang="zh-CN" altLang="en-US"/>
          </a:p>
        </p:txBody>
      </p:sp>
      <p:sp>
        <p:nvSpPr>
          <p:cNvPr id="7" name="圆角矩形 6"/>
          <p:cNvSpPr/>
          <p:nvPr/>
        </p:nvSpPr>
        <p:spPr>
          <a:xfrm>
            <a:off x="1360170" y="4398010"/>
            <a:ext cx="1929130" cy="1285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镜像</a:t>
            </a:r>
            <a:r>
              <a:rPr lang="en-US" altLang="zh-CN"/>
              <a:t>json</a:t>
            </a:r>
            <a:r>
              <a:rPr lang="zh-CN" altLang="en-US"/>
              <a:t>文件</a:t>
            </a:r>
            <a:endParaRPr lang="zh-CN" altLang="en-US"/>
          </a:p>
        </p:txBody>
      </p:sp>
      <p:pic>
        <p:nvPicPr>
          <p:cNvPr id="11" name="图片 10"/>
          <p:cNvPicPr>
            <a:picLocks noChangeAspect="1"/>
          </p:cNvPicPr>
          <p:nvPr/>
        </p:nvPicPr>
        <p:blipFill>
          <a:blip r:embed="rId1"/>
          <a:stretch>
            <a:fillRect/>
          </a:stretch>
        </p:blipFill>
        <p:spPr>
          <a:xfrm>
            <a:off x="5253355" y="2907030"/>
            <a:ext cx="5238750" cy="32099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3410" y="503555"/>
            <a:ext cx="6228080" cy="368300"/>
          </a:xfrm>
          <a:prstGeom prst="rect">
            <a:avLst/>
          </a:prstGeom>
          <a:noFill/>
        </p:spPr>
        <p:txBody>
          <a:bodyPr wrap="square" rtlCol="0">
            <a:prstTxWarp prst="textStop">
              <a:avLst/>
            </a:prstTxWarp>
            <a:spAutoFit/>
          </a:bodyPr>
          <a:p>
            <a:r>
              <a:rPr lang="zh-CN" altLang="en-US"/>
              <a:t>容器（Container)——镜像运行时的实体</a:t>
            </a:r>
            <a:endParaRPr lang="zh-CN" altLang="en-US"/>
          </a:p>
        </p:txBody>
      </p:sp>
      <p:sp>
        <p:nvSpPr>
          <p:cNvPr id="5" name="文本框 4"/>
          <p:cNvSpPr txBox="1"/>
          <p:nvPr/>
        </p:nvSpPr>
        <p:spPr>
          <a:xfrm>
            <a:off x="774065" y="1155700"/>
            <a:ext cx="11038840" cy="1476375"/>
          </a:xfrm>
          <a:prstGeom prst="rect">
            <a:avLst/>
          </a:prstGeom>
          <a:noFill/>
        </p:spPr>
        <p:txBody>
          <a:bodyPr wrap="square" rtlCol="0">
            <a:spAutoFit/>
          </a:bodyPr>
          <a:p>
            <a:r>
              <a:rPr lang="en-US" altLang="zh-CN"/>
              <a:t>       </a:t>
            </a:r>
            <a:r>
              <a:rPr lang="zh-CN" altLang="en-US"/>
              <a:t>  Docker 利用容器（Container）来运行应用。容器是从镜像创建的</a:t>
            </a:r>
            <a:r>
              <a:rPr lang="zh-CN" altLang="en-US" b="1"/>
              <a:t>运行实例</a:t>
            </a:r>
            <a:r>
              <a:rPr lang="zh-CN" altLang="en-US"/>
              <a:t>。它可以被</a:t>
            </a:r>
            <a:r>
              <a:rPr lang="zh-CN" altLang="en-US" b="1"/>
              <a:t>启动</a:t>
            </a:r>
            <a:r>
              <a:rPr lang="zh-CN" altLang="en-US"/>
              <a:t>、</a:t>
            </a:r>
            <a:r>
              <a:rPr lang="zh-CN" altLang="en-US" b="1"/>
              <a:t>开始</a:t>
            </a:r>
            <a:r>
              <a:rPr lang="zh-CN" altLang="en-US"/>
              <a:t>、</a:t>
            </a:r>
            <a:r>
              <a:rPr lang="zh-CN" altLang="en-US" b="1"/>
              <a:t>停止</a:t>
            </a:r>
            <a:r>
              <a:rPr lang="zh-CN" altLang="en-US"/>
              <a:t>、</a:t>
            </a:r>
            <a:r>
              <a:rPr lang="zh-CN" altLang="en-US" b="1"/>
              <a:t>删 除</a:t>
            </a:r>
            <a:r>
              <a:rPr lang="zh-CN" altLang="en-US"/>
              <a:t>。每个容器都是相互隔离的、保证安全的平台。可以把容器看做是一个简易版的 Linux 环境（包括root用户权限、进程空间、用户空间和网络空间等）和运行在其中的应用程序（类似轻量级的沙箱</a:t>
            </a:r>
            <a:r>
              <a:rPr lang="zh-CN" altLang="en-US"/>
              <a:t>）。</a:t>
            </a:r>
            <a:endParaRPr lang="zh-CN" altLang="en-US"/>
          </a:p>
          <a:p>
            <a:r>
              <a:rPr lang="zh-CN" altLang="en-US"/>
              <a:t>         容器的定义和镜像几乎一模一样，也是一堆层的统一视角，唯一区别在于容器的最上面那一层是可读可写的。一个运行态容器被定义为一个可读写的统一文件系统加上隔离的进程空间和包含其中的进程。</a:t>
            </a:r>
            <a:endParaRPr lang="zh-CN" altLang="en-US"/>
          </a:p>
        </p:txBody>
      </p:sp>
      <p:pic>
        <p:nvPicPr>
          <p:cNvPr id="6" name="图片 5"/>
          <p:cNvPicPr>
            <a:picLocks noChangeAspect="1"/>
          </p:cNvPicPr>
          <p:nvPr/>
        </p:nvPicPr>
        <p:blipFill>
          <a:blip r:embed="rId1"/>
          <a:stretch>
            <a:fillRect/>
          </a:stretch>
        </p:blipFill>
        <p:spPr>
          <a:xfrm>
            <a:off x="849630" y="3445510"/>
            <a:ext cx="4561840" cy="1948815"/>
          </a:xfrm>
          <a:prstGeom prst="rect">
            <a:avLst/>
          </a:prstGeom>
        </p:spPr>
      </p:pic>
      <p:pic>
        <p:nvPicPr>
          <p:cNvPr id="8" name="图片 7"/>
          <p:cNvPicPr>
            <a:picLocks noChangeAspect="1"/>
          </p:cNvPicPr>
          <p:nvPr/>
        </p:nvPicPr>
        <p:blipFill>
          <a:blip r:embed="rId2"/>
          <a:stretch>
            <a:fillRect/>
          </a:stretch>
        </p:blipFill>
        <p:spPr>
          <a:xfrm>
            <a:off x="6976110" y="3558540"/>
            <a:ext cx="4836795" cy="17221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17550" y="427990"/>
            <a:ext cx="5831205" cy="368300"/>
          </a:xfrm>
          <a:prstGeom prst="rect">
            <a:avLst/>
          </a:prstGeom>
          <a:noFill/>
        </p:spPr>
        <p:txBody>
          <a:bodyPr wrap="square" rtlCol="0">
            <a:prstTxWarp prst="textTriangle">
              <a:avLst/>
            </a:prstTxWarp>
            <a:spAutoFit/>
          </a:bodyPr>
          <a:p>
            <a:r>
              <a:rPr lang="zh-CN" altLang="en-US"/>
              <a:t>仓库（Repository）——集中存放镜像文件的地方</a:t>
            </a:r>
            <a:endParaRPr lang="zh-CN" altLang="en-US"/>
          </a:p>
        </p:txBody>
      </p:sp>
      <p:sp>
        <p:nvSpPr>
          <p:cNvPr id="5" name="文本框 4"/>
          <p:cNvSpPr txBox="1"/>
          <p:nvPr/>
        </p:nvSpPr>
        <p:spPr>
          <a:xfrm>
            <a:off x="802640" y="1117600"/>
            <a:ext cx="11256010" cy="1476375"/>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rPr>
              <a:t>·集中的存储、分发镜像的服务或场所</a:t>
            </a:r>
            <a:r>
              <a:rPr lang="zh-CN" altLang="en-US">
                <a:latin typeface="宋体" panose="02010600030101010101" pitchFamily="2" charset="-122"/>
                <a:ea typeface="宋体" panose="02010600030101010101" pitchFamily="2" charset="-122"/>
              </a:rPr>
              <a:t>，类似代码仓库；</a:t>
            </a:r>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sym typeface="+mn-ea"/>
              </a:rPr>
              <a:t>·仓库分为公开仓库（Public）和私有仓库（Private）；</a:t>
            </a:r>
            <a:endParaRPr lang="zh-CN" altLang="en-US">
              <a:latin typeface="宋体" panose="02010600030101010101" pitchFamily="2" charset="-122"/>
              <a:ea typeface="宋体" panose="02010600030101010101" pitchFamily="2" charset="-122"/>
              <a:sym typeface="+mn-ea"/>
            </a:endParaRPr>
          </a:p>
          <a:p>
            <a:r>
              <a:rPr lang="zh-CN" altLang="en-US">
                <a:latin typeface="宋体" panose="02010600030101010101" pitchFamily="2" charset="-122"/>
                <a:ea typeface="宋体" panose="02010600030101010101" pitchFamily="2" charset="-122"/>
                <a:sym typeface="+mn-ea"/>
              </a:rPr>
              <a:t>·</a:t>
            </a:r>
            <a:r>
              <a:rPr lang="zh-CN" altLang="en-US">
                <a:latin typeface="宋体" panose="02010600030101010101" pitchFamily="2" charset="-122"/>
                <a:ea typeface="宋体" panose="02010600030101010101" pitchFamily="2" charset="-122"/>
                <a:sym typeface="+mn-ea"/>
              </a:rPr>
              <a:t>最大的公开仓库是 </a:t>
            </a:r>
            <a:r>
              <a:rPr lang="zh-CN" altLang="en-US">
                <a:latin typeface="宋体" panose="02010600030101010101" pitchFamily="2" charset="-122"/>
                <a:ea typeface="宋体" panose="02010600030101010101" pitchFamily="2" charset="-122"/>
                <a:sym typeface="+mn-ea"/>
                <a:hlinkClick r:id="rId1"/>
              </a:rPr>
              <a:t>Docker Hub</a:t>
            </a:r>
            <a:r>
              <a:rPr lang="zh-CN" altLang="en-US">
                <a:latin typeface="宋体" panose="02010600030101010101" pitchFamily="2" charset="-122"/>
                <a:ea typeface="宋体" panose="02010600030101010101" pitchFamily="2" charset="-122"/>
                <a:sym typeface="+mn-ea"/>
              </a:rPr>
              <a:t>，存放了数量庞大的镜像供用户下载；</a:t>
            </a:r>
            <a:endParaRPr lang="zh-CN" altLang="en-US" dirty="0" smtClean="0">
              <a:latin typeface="微软雅黑" panose="020B0503020204020204" charset="-122"/>
              <a:ea typeface="微软雅黑" panose="020B0503020204020204" charset="-122"/>
            </a:endParaRPr>
          </a:p>
          <a:p>
            <a:r>
              <a:rPr lang="zh-CN" altLang="en-US">
                <a:latin typeface="宋体" panose="02010600030101010101" pitchFamily="2" charset="-122"/>
                <a:ea typeface="宋体" panose="02010600030101010101" pitchFamily="2" charset="-122"/>
                <a:sym typeface="+mn-ea"/>
              </a:rPr>
              <a:t>·</a:t>
            </a:r>
            <a:r>
              <a:rPr lang="zh-CN" altLang="en-US">
                <a:latin typeface="宋体" panose="02010600030101010101" pitchFamily="2" charset="-122"/>
                <a:ea typeface="宋体" panose="02010600030101010101" pitchFamily="2" charset="-122"/>
                <a:sym typeface="+mn-ea"/>
              </a:rPr>
              <a:t>国内的公开仓库包括 </a:t>
            </a:r>
            <a:r>
              <a:rPr lang="zh-CN" altLang="en-US">
                <a:latin typeface="宋体" panose="02010600030101010101" pitchFamily="2" charset="-122"/>
                <a:ea typeface="宋体" panose="02010600030101010101" pitchFamily="2" charset="-122"/>
                <a:sym typeface="+mn-ea"/>
                <a:hlinkClick r:id="rId2"/>
              </a:rPr>
              <a:t>时速云</a:t>
            </a:r>
            <a:r>
              <a:rPr lang="zh-CN" altLang="en-US">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hlinkClick r:id="rId3"/>
              </a:rPr>
              <a:t>网易云</a:t>
            </a:r>
            <a:r>
              <a:rPr lang="zh-CN" altLang="en-US">
                <a:latin typeface="宋体" panose="02010600030101010101" pitchFamily="2" charset="-122"/>
                <a:ea typeface="宋体" panose="02010600030101010101" pitchFamily="2" charset="-122"/>
                <a:sym typeface="+mn-ea"/>
              </a:rPr>
              <a:t> 等，可以提供大陆用户更稳定快速的访问。</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pic>
        <p:nvPicPr>
          <p:cNvPr id="11268" name="Picture 4" descr="http://images.techhive.com/images/article/2015/04/container-489933_1280-100580895-primary.id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522" y="2593756"/>
            <a:ext cx="5615215" cy="3489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142875" y="107315"/>
            <a:ext cx="4993640" cy="706755"/>
          </a:xfrm>
          <a:prstGeom prst="rect">
            <a:avLst/>
          </a:prstGeom>
          <a:noFill/>
          <a:ln>
            <a:noFill/>
          </a:ln>
        </p:spPr>
        <p:txBody>
          <a:bodyPr wrap="square" rtlCol="0" anchor="t">
            <a:spAutoFit/>
            <a:scene3d>
              <a:camera prst="orthographicFront">
                <a:rot lat="0" lon="600000" rev="0"/>
              </a:camera>
              <a:lightRig rig="threePt" dir="t"/>
            </a:scene3d>
          </a:bodyPr>
          <a:p>
            <a:pPr algn="ctr"/>
            <a:r>
              <a:rPr lang="en-US" altLang="zh-CN" sz="4000" b="1">
                <a:ln w="0" cmpd="sng">
                  <a:solidFill>
                    <a:srgbClr val="FFFFFF"/>
                  </a:solidFill>
                  <a:prstDash val="solid"/>
                </a:ln>
                <a:blipFill>
                  <a:blip r:embed="rId1">
                    <a:alphaModFix amt="99000"/>
                  </a:blip>
                  <a:tile tx="139700" sx="59000" sy="42000" algn="b"/>
                </a:blipFill>
                <a:effectLst>
                  <a:glow rad="139700">
                    <a:srgbClr val="809CE2">
                      <a:alpha val="40000"/>
                    </a:srgbClr>
                  </a:glow>
                </a:effectLst>
              </a:rPr>
              <a:t>Let's Do It</a:t>
            </a:r>
            <a:r>
              <a:rPr lang="zh-CN" altLang="en-US" sz="4000" b="1">
                <a:ln w="0" cmpd="sng">
                  <a:solidFill>
                    <a:srgbClr val="FFFFFF"/>
                  </a:solidFill>
                  <a:prstDash val="solid"/>
                </a:ln>
                <a:blipFill>
                  <a:blip r:embed="rId1">
                    <a:alphaModFix amt="99000"/>
                  </a:blip>
                  <a:tile tx="139700" sx="59000" sy="42000" algn="b"/>
                </a:blipFill>
                <a:effectLst>
                  <a:glow rad="139700">
                    <a:srgbClr val="809CE2">
                      <a:alpha val="40000"/>
                    </a:srgbClr>
                  </a:glow>
                </a:effectLst>
              </a:rPr>
              <a:t>！</a:t>
            </a:r>
            <a:endParaRPr lang="zh-CN" altLang="en-US" sz="4000" b="1">
              <a:ln w="0" cmpd="sng">
                <a:solidFill>
                  <a:srgbClr val="FFFFFF"/>
                </a:solidFill>
                <a:prstDash val="solid"/>
              </a:ln>
              <a:blipFill>
                <a:blip r:embed="rId1">
                  <a:alphaModFix amt="99000"/>
                </a:blip>
                <a:tile tx="139700" sx="59000" sy="42000" algn="b"/>
              </a:blipFill>
              <a:effectLst>
                <a:glow rad="139700">
                  <a:srgbClr val="809CE2">
                    <a:alpha val="40000"/>
                  </a:srgbClr>
                </a:glow>
              </a:effectLst>
            </a:endParaRPr>
          </a:p>
        </p:txBody>
      </p:sp>
      <p:pic>
        <p:nvPicPr>
          <p:cNvPr id="6" name="图片 5"/>
          <p:cNvPicPr>
            <a:picLocks noChangeAspect="1"/>
          </p:cNvPicPr>
          <p:nvPr/>
        </p:nvPicPr>
        <p:blipFill>
          <a:blip r:embed="rId2"/>
          <a:stretch>
            <a:fillRect/>
          </a:stretch>
        </p:blipFill>
        <p:spPr>
          <a:xfrm>
            <a:off x="567055" y="1331595"/>
            <a:ext cx="6302375" cy="4726940"/>
          </a:xfrm>
          <a:prstGeom prst="rect">
            <a:avLst/>
          </a:prstGeom>
        </p:spPr>
      </p:pic>
      <p:pic>
        <p:nvPicPr>
          <p:cNvPr id="7" name="图片 6"/>
          <p:cNvPicPr>
            <a:picLocks noChangeAspect="1"/>
          </p:cNvPicPr>
          <p:nvPr/>
        </p:nvPicPr>
        <p:blipFill>
          <a:blip r:embed="rId3"/>
          <a:stretch>
            <a:fillRect/>
          </a:stretch>
        </p:blipFill>
        <p:spPr>
          <a:xfrm>
            <a:off x="7240905" y="2044065"/>
            <a:ext cx="4629150" cy="30435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0000"/>
          </a:blip>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3468370" y="3952875"/>
            <a:ext cx="5415915" cy="645160"/>
          </a:xfrm>
          <a:prstGeom prst="rect">
            <a:avLst/>
          </a:prstGeom>
          <a:noFill/>
        </p:spPr>
        <p:txBody>
          <a:bodyPr wrap="square" rtlCol="0">
            <a:prstTxWarp prst="textDeflate">
              <a:avLst/>
            </a:prstTxWarp>
            <a:spAutoFit/>
          </a:bodyPr>
          <a:p>
            <a:r>
              <a:rPr lang="en-US" altLang="zh-CN" sz="3600"/>
              <a:t>Thank      You</a:t>
            </a:r>
            <a:endParaRPr lang="en-US" altLang="zh-CN" sz="36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olidFill>
                  <a:srgbClr val="0070C0"/>
                </a:solidFill>
                <a:latin typeface="微软雅黑" panose="020B0503020204020204" charset="-122"/>
                <a:ea typeface="微软雅黑" panose="020B0503020204020204" charset="-122"/>
              </a:rPr>
              <a:t>分享内容</a:t>
            </a:r>
            <a:endParaRPr lang="zh-CN" altLang="en-US" sz="2800" dirty="0">
              <a:solidFill>
                <a:srgbClr val="0070C0"/>
              </a:solidFill>
              <a:latin typeface="微软雅黑" panose="020B0503020204020204" charset="-122"/>
              <a:ea typeface="微软雅黑" panose="020B0503020204020204" charset="-122"/>
            </a:endParaRPr>
          </a:p>
        </p:txBody>
      </p:sp>
      <p:graphicFrame>
        <p:nvGraphicFramePr>
          <p:cNvPr id="4" name="内容占位符 3"/>
          <p:cNvGraphicFramePr>
            <a:graphicFrameLocks noGrp="1"/>
          </p:cNvGraphicFramePr>
          <p:nvPr>
            <p:ph idx="1"/>
          </p:nvPr>
        </p:nvGraphicFramePr>
        <p:xfrm>
          <a:off x="847089" y="1825625"/>
          <a:ext cx="10632141"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1457" y="219982"/>
            <a:ext cx="10515600" cy="1325563"/>
          </a:xfrm>
        </p:spPr>
        <p:txBody>
          <a:bodyPr>
            <a:normAutofit/>
          </a:bodyPr>
          <a:lstStyle/>
          <a:p>
            <a:r>
              <a:rPr lang="zh-CN" altLang="en-US" sz="4000" dirty="0">
                <a:latin typeface="微软雅黑" panose="020B0503020204020204" charset="-122"/>
                <a:ea typeface="微软雅黑" panose="020B0503020204020204" charset="-122"/>
              </a:rPr>
              <a:t>什么是</a:t>
            </a:r>
            <a:r>
              <a:rPr lang="zh-CN" altLang="en-US" sz="4000" dirty="0">
                <a:latin typeface="微软雅黑" panose="020B0503020204020204" charset="-122"/>
                <a:ea typeface="微软雅黑" panose="020B0503020204020204" charset="-122"/>
              </a:rPr>
              <a:t>容器？</a:t>
            </a:r>
            <a:endParaRPr lang="zh-CN" altLang="en-US" sz="40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09171" y="1422400"/>
            <a:ext cx="10515600" cy="5123543"/>
          </a:xfrm>
        </p:spPr>
        <p:txBody>
          <a:bodyPr>
            <a:normAutofit/>
          </a:bodyPr>
          <a:lstStyle/>
          <a:p>
            <a:pPr>
              <a:buFont typeface="Wingdings" panose="05000000000000000000" pitchFamily="2" charset="2"/>
              <a:buChar char="l"/>
            </a:pPr>
            <a:r>
              <a:rPr lang="en-US" altLang="zh-CN" dirty="0" smtClean="0">
                <a:latin typeface="微软雅黑" panose="020B0503020204020204" charset="-122"/>
                <a:ea typeface="微软雅黑" panose="020B0503020204020204" charset="-122"/>
              </a:rPr>
              <a:t> </a:t>
            </a:r>
            <a:r>
              <a:rPr dirty="0">
                <a:latin typeface="微软雅黑" panose="020B0503020204020204" charset="-122"/>
                <a:ea typeface="微软雅黑" panose="020B0503020204020204" charset="-122"/>
              </a:rPr>
              <a:t>容器就是将软件打包成标准化单元，以用于开发、交付和部署</a:t>
            </a:r>
            <a:r>
              <a:rPr lang="zh-CN" altLang="en-US" dirty="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pPr marL="0" indent="0">
              <a:buNone/>
            </a:pPr>
            <a:r>
              <a:rPr lang="en-US" altLang="zh-CN"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1、容器镜像是轻量的、可执行的独立软件包 </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0" indent="0">
              <a:buNone/>
            </a:pPr>
            <a:r>
              <a:rPr lang="en-US" altLang="zh-CN" sz="2000" dirty="0" smtClean="0">
                <a:latin typeface="微软雅黑" panose="020B0503020204020204" charset="-122"/>
                <a:ea typeface="微软雅黑" panose="020B0503020204020204" charset="-122"/>
              </a:rPr>
              <a:t>	2</a:t>
            </a:r>
            <a:r>
              <a:rPr lang="zh-CN" altLang="en-US" sz="2000" dirty="0" smtClean="0">
                <a:latin typeface="微软雅黑" panose="020B0503020204020204" charset="-122"/>
                <a:ea typeface="微软雅黑" panose="020B0503020204020204" charset="-122"/>
              </a:rPr>
              <a:t>、在任何环境中都能够始终如一地运行；</a:t>
            </a:r>
            <a:endParaRPr lang="zh-CN" altLang="en-US" sz="2000" dirty="0" smtClean="0">
              <a:latin typeface="微软雅黑" panose="020B0503020204020204" charset="-122"/>
              <a:ea typeface="微软雅黑" panose="020B0503020204020204" charset="-122"/>
            </a:endParaRPr>
          </a:p>
          <a:p>
            <a:pPr marL="0" indent="0">
              <a:buNone/>
            </a:pPr>
            <a:r>
              <a:rPr lang="en-US" altLang="zh-CN" sz="2000" dirty="0" smtClean="0">
                <a:latin typeface="微软雅黑" panose="020B0503020204020204" charset="-122"/>
                <a:ea typeface="微软雅黑" panose="020B0503020204020204" charset="-122"/>
              </a:rPr>
              <a:t>	3</a:t>
            </a:r>
            <a:r>
              <a:rPr lang="zh-CN" altLang="en-US" sz="2000" dirty="0" smtClean="0">
                <a:latin typeface="微软雅黑" panose="020B0503020204020204" charset="-122"/>
                <a:ea typeface="微软雅黑" panose="020B0503020204020204" charset="-122"/>
              </a:rPr>
              <a:t>、容器赋予了软件独立性。</a:t>
            </a:r>
            <a:endParaRPr lang="zh-CN" altLang="en-US" sz="2000" dirty="0" smtClean="0">
              <a:latin typeface="微软雅黑" panose="020B0503020204020204" charset="-122"/>
              <a:ea typeface="微软雅黑" panose="020B0503020204020204" charset="-122"/>
            </a:endParaRPr>
          </a:p>
          <a:p>
            <a:pPr marL="0" indent="0">
              <a:buNone/>
            </a:pPr>
            <a:endParaRPr lang="zh-CN" altLang="en-US"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463550" y="3421380"/>
            <a:ext cx="3228340" cy="2235200"/>
          </a:xfrm>
          <a:prstGeom prst="rect">
            <a:avLst/>
          </a:prstGeom>
        </p:spPr>
      </p:pic>
      <p:pic>
        <p:nvPicPr>
          <p:cNvPr id="5" name="图片 4"/>
          <p:cNvPicPr>
            <a:picLocks noChangeAspect="1"/>
          </p:cNvPicPr>
          <p:nvPr/>
        </p:nvPicPr>
        <p:blipFill>
          <a:blip r:embed="rId2"/>
          <a:stretch>
            <a:fillRect/>
          </a:stretch>
        </p:blipFill>
        <p:spPr>
          <a:xfrm>
            <a:off x="4469765" y="3385820"/>
            <a:ext cx="3063240" cy="2270760"/>
          </a:xfrm>
          <a:prstGeom prst="rect">
            <a:avLst/>
          </a:prstGeom>
        </p:spPr>
      </p:pic>
      <p:pic>
        <p:nvPicPr>
          <p:cNvPr id="6" name="图片 5"/>
          <p:cNvPicPr>
            <a:picLocks noChangeAspect="1"/>
          </p:cNvPicPr>
          <p:nvPr/>
        </p:nvPicPr>
        <p:blipFill>
          <a:blip r:embed="rId3"/>
          <a:stretch>
            <a:fillRect/>
          </a:stretch>
        </p:blipFill>
        <p:spPr>
          <a:xfrm>
            <a:off x="7964805" y="3386455"/>
            <a:ext cx="3634105" cy="2338070"/>
          </a:xfrm>
          <a:prstGeom prst="rect">
            <a:avLst/>
          </a:prstGeom>
        </p:spPr>
      </p:pic>
      <p:sp>
        <p:nvSpPr>
          <p:cNvPr id="7" name="文本框 6"/>
          <p:cNvSpPr txBox="1"/>
          <p:nvPr/>
        </p:nvSpPr>
        <p:spPr>
          <a:xfrm>
            <a:off x="1511300" y="5824220"/>
            <a:ext cx="1635125" cy="368300"/>
          </a:xfrm>
          <a:prstGeom prst="rect">
            <a:avLst/>
          </a:prstGeom>
          <a:noFill/>
        </p:spPr>
        <p:txBody>
          <a:bodyPr wrap="square" rtlCol="0">
            <a:spAutoFit/>
          </a:bodyPr>
          <a:p>
            <a:r>
              <a:rPr lang="zh-CN" altLang="en-US"/>
              <a:t>物理机 </a:t>
            </a:r>
            <a:endParaRPr lang="zh-CN" altLang="en-US"/>
          </a:p>
        </p:txBody>
      </p:sp>
      <p:sp>
        <p:nvSpPr>
          <p:cNvPr id="9" name="文本框 8"/>
          <p:cNvSpPr txBox="1"/>
          <p:nvPr/>
        </p:nvSpPr>
        <p:spPr>
          <a:xfrm>
            <a:off x="5453380" y="5824220"/>
            <a:ext cx="2079625" cy="368300"/>
          </a:xfrm>
          <a:prstGeom prst="rect">
            <a:avLst/>
          </a:prstGeom>
          <a:noFill/>
        </p:spPr>
        <p:txBody>
          <a:bodyPr wrap="square" rtlCol="0">
            <a:spAutoFit/>
          </a:bodyPr>
          <a:p>
            <a:r>
              <a:rPr lang="zh-CN" altLang="en-US"/>
              <a:t>虚拟机</a:t>
            </a:r>
            <a:endParaRPr lang="zh-CN" altLang="en-US"/>
          </a:p>
        </p:txBody>
      </p:sp>
      <p:sp>
        <p:nvSpPr>
          <p:cNvPr id="10" name="文本框 9"/>
          <p:cNvSpPr txBox="1"/>
          <p:nvPr/>
        </p:nvSpPr>
        <p:spPr>
          <a:xfrm>
            <a:off x="9405620" y="5824220"/>
            <a:ext cx="1701165" cy="368300"/>
          </a:xfrm>
          <a:prstGeom prst="rect">
            <a:avLst/>
          </a:prstGeom>
          <a:noFill/>
        </p:spPr>
        <p:txBody>
          <a:bodyPr wrap="square" rtlCol="0">
            <a:spAutoFit/>
          </a:bodyPr>
          <a:p>
            <a:r>
              <a:rPr lang="zh-CN" altLang="en-US"/>
              <a:t>容器</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509270" y="484505"/>
            <a:ext cx="3846830" cy="768350"/>
          </a:xfrm>
          <a:prstGeom prst="rect">
            <a:avLst/>
          </a:prstGeom>
          <a:noFill/>
        </p:spPr>
        <p:txBody>
          <a:bodyPr wrap="square" rtlCol="0">
            <a:spAutoFit/>
          </a:bodyPr>
          <a:p>
            <a:r>
              <a:rPr lang="en-US" altLang="zh-CN" sz="4400"/>
              <a:t>docker?</a:t>
            </a:r>
            <a:endParaRPr lang="en-US" altLang="zh-CN" sz="4400"/>
          </a:p>
        </p:txBody>
      </p:sp>
      <p:sp>
        <p:nvSpPr>
          <p:cNvPr id="13" name="文本框 12"/>
          <p:cNvSpPr txBox="1"/>
          <p:nvPr/>
        </p:nvSpPr>
        <p:spPr>
          <a:xfrm>
            <a:off x="715010" y="1367790"/>
            <a:ext cx="11301095" cy="2968625"/>
          </a:xfrm>
          <a:prstGeom prst="rect">
            <a:avLst/>
          </a:prstGeom>
          <a:noFill/>
        </p:spPr>
        <p:txBody>
          <a:bodyPr wrap="square" rtlCol="0" anchor="t">
            <a:spAutoFit/>
          </a:bodyPr>
          <a:p>
            <a:pPr>
              <a:lnSpc>
                <a:spcPct val="130000"/>
              </a:lnSpc>
            </a:pPr>
            <a:r>
              <a:rPr lang="zh-CN" altLang="en-US">
                <a:latin typeface="宋体" panose="02010600030101010101" pitchFamily="2" charset="-122"/>
                <a:ea typeface="宋体" panose="02010600030101010101" pitchFamily="2" charset="-122"/>
              </a:rPr>
              <a:t>·</a:t>
            </a:r>
            <a:r>
              <a:rPr lang="zh-CN" altLang="en-US"/>
              <a:t>Docker 是世界领先的</a:t>
            </a:r>
            <a:r>
              <a:rPr lang="zh-CN" altLang="en-US" b="1"/>
              <a:t>软件容器平台</a:t>
            </a:r>
            <a:r>
              <a:rPr lang="en-US" altLang="zh-CN"/>
              <a:t>;</a:t>
            </a:r>
            <a:endParaRPr lang="en-US" altLang="zh-CN"/>
          </a:p>
          <a:p>
            <a:pPr>
              <a:lnSpc>
                <a:spcPct val="130000"/>
              </a:lnSpc>
            </a:pPr>
            <a:r>
              <a:rPr lang="zh-CN" altLang="en-US">
                <a:latin typeface="宋体" panose="02010600030101010101" pitchFamily="2" charset="-122"/>
                <a:ea typeface="宋体" panose="02010600030101010101" pitchFamily="2" charset="-122"/>
                <a:sym typeface="+mn-ea"/>
              </a:rPr>
              <a:t>·</a:t>
            </a:r>
            <a:r>
              <a:rPr lang="zh-CN" altLang="en-US">
                <a:sym typeface="+mn-ea"/>
              </a:rPr>
              <a:t>对进程进行封装隔离，属于</a:t>
            </a:r>
            <a:r>
              <a:rPr lang="zh-CN" altLang="en-US" b="1">
                <a:sym typeface="+mn-ea"/>
              </a:rPr>
              <a:t>操作系统层面的虚拟化技术</a:t>
            </a:r>
            <a:r>
              <a:rPr lang="en-US" altLang="zh-CN">
                <a:sym typeface="+mn-ea"/>
              </a:rPr>
              <a:t>(由于隔离的进程独立于宿主和其它的隔离的进</a:t>
            </a:r>
            <a:endParaRPr lang="en-US" altLang="zh-CN">
              <a:sym typeface="+mn-ea"/>
            </a:endParaRPr>
          </a:p>
          <a:p>
            <a:pPr>
              <a:lnSpc>
                <a:spcPct val="130000"/>
              </a:lnSpc>
            </a:pPr>
            <a:r>
              <a:rPr lang="en-US" altLang="zh-CN">
                <a:sym typeface="+mn-ea"/>
              </a:rPr>
              <a:t>    程，因此也称其为容器)</a:t>
            </a:r>
            <a:r>
              <a:rPr lang="en-US" altLang="zh-CN">
                <a:sym typeface="+mn-ea"/>
              </a:rPr>
              <a:t>;</a:t>
            </a:r>
            <a:endParaRPr lang="en-US" altLang="zh-CN">
              <a:sym typeface="+mn-ea"/>
            </a:endParaRPr>
          </a:p>
          <a:p>
            <a:pPr>
              <a:lnSpc>
                <a:spcPct val="130000"/>
              </a:lnSpc>
            </a:pPr>
            <a:r>
              <a:rPr lang="zh-CN" altLang="en-US">
                <a:latin typeface="宋体" panose="02010600030101010101" pitchFamily="2" charset="-122"/>
                <a:ea typeface="宋体" panose="02010600030101010101" pitchFamily="2" charset="-122"/>
                <a:sym typeface="+mn-ea"/>
              </a:rPr>
              <a:t>·</a:t>
            </a:r>
            <a:r>
              <a:rPr lang="en-US" altLang="zh-CN"/>
              <a:t>Docker 能够</a:t>
            </a:r>
            <a:r>
              <a:rPr lang="en-US" altLang="zh-CN" b="1"/>
              <a:t>自动执行重复性任务</a:t>
            </a:r>
            <a:r>
              <a:rPr lang="en-US" altLang="zh-CN"/>
              <a:t>，例如搭建和配置开发环境，从而解放了开发人员以便他们专注在真正重</a:t>
            </a:r>
            <a:endParaRPr lang="en-US" altLang="zh-CN"/>
          </a:p>
          <a:p>
            <a:pPr>
              <a:lnSpc>
                <a:spcPct val="130000"/>
              </a:lnSpc>
            </a:pPr>
            <a:r>
              <a:rPr lang="en-US" altLang="zh-CN"/>
              <a:t>    要的事情上：构建杰出的软件;</a:t>
            </a:r>
            <a:endParaRPr lang="en-US" altLang="zh-CN"/>
          </a:p>
          <a:p>
            <a:pPr>
              <a:lnSpc>
                <a:spcPct val="130000"/>
              </a:lnSpc>
            </a:pPr>
            <a:r>
              <a:rPr lang="zh-CN" altLang="en-US">
                <a:latin typeface="宋体" panose="02010600030101010101" pitchFamily="2" charset="-122"/>
                <a:ea typeface="宋体" panose="02010600030101010101" pitchFamily="2" charset="-122"/>
                <a:sym typeface="+mn-ea"/>
              </a:rPr>
              <a:t>·</a:t>
            </a:r>
            <a:r>
              <a:rPr lang="en-US" altLang="zh-CN"/>
              <a:t>用户可以方便地创建和使用容器，把自己的应用放入容器。容器还可以进行版本管理、复制、分享、修改，</a:t>
            </a:r>
            <a:endParaRPr lang="en-US" altLang="zh-CN"/>
          </a:p>
          <a:p>
            <a:pPr>
              <a:lnSpc>
                <a:spcPct val="130000"/>
              </a:lnSpc>
            </a:pPr>
            <a:r>
              <a:rPr lang="en-US" altLang="zh-CN"/>
              <a:t>     就像</a:t>
            </a:r>
            <a:r>
              <a:rPr lang="en-US" altLang="zh-CN" b="1"/>
              <a:t>管理</a:t>
            </a:r>
            <a:r>
              <a:rPr lang="en-US" altLang="zh-CN"/>
              <a:t>普通的代码一样.</a:t>
            </a:r>
            <a:endParaRPr lang="en-US" altLang="zh-CN"/>
          </a:p>
          <a:p>
            <a:pPr>
              <a:lnSpc>
                <a:spcPct val="130000"/>
              </a:lnSpc>
            </a:pPr>
            <a:r>
              <a:rPr lang="en-US" altLang="zh-CN">
                <a:latin typeface="宋体" panose="02010600030101010101" pitchFamily="2" charset="-122"/>
                <a:ea typeface="宋体" panose="02010600030101010101" pitchFamily="2" charset="-122"/>
                <a:sym typeface="+mn-ea"/>
              </a:rPr>
              <a:t> ......</a:t>
            </a:r>
            <a:endParaRPr lang="en-US" altLang="zh-CN">
              <a:latin typeface="宋体" panose="02010600030101010101" pitchFamily="2" charset="-122"/>
              <a:ea typeface="宋体" panose="02010600030101010101" pitchFamily="2" charset="-122"/>
              <a:sym typeface="+mn-ea"/>
            </a:endParaRPr>
          </a:p>
        </p:txBody>
      </p:sp>
      <p:pic>
        <p:nvPicPr>
          <p:cNvPr id="14" name="图片 13"/>
          <p:cNvPicPr>
            <a:picLocks noChangeAspect="1"/>
          </p:cNvPicPr>
          <p:nvPr/>
        </p:nvPicPr>
        <p:blipFill>
          <a:blip r:embed="rId1"/>
          <a:stretch>
            <a:fillRect/>
          </a:stretch>
        </p:blipFill>
        <p:spPr>
          <a:xfrm>
            <a:off x="1884680" y="4336415"/>
            <a:ext cx="7701915" cy="23520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905" y="-1270"/>
            <a:ext cx="6276975" cy="4185285"/>
          </a:xfrm>
          <a:prstGeom prst="rect">
            <a:avLst/>
          </a:prstGeom>
        </p:spPr>
      </p:pic>
      <p:sp>
        <p:nvSpPr>
          <p:cNvPr id="6" name="矩形 5"/>
          <p:cNvSpPr/>
          <p:nvPr/>
        </p:nvSpPr>
        <p:spPr>
          <a:xfrm>
            <a:off x="4752658" y="4561840"/>
            <a:ext cx="6202045" cy="1198880"/>
          </a:xfrm>
          <a:prstGeom prst="rect">
            <a:avLst/>
          </a:prstGeom>
          <a:noFill/>
          <a:ln>
            <a:noFill/>
          </a:ln>
        </p:spPr>
        <p:txBody>
          <a:bodyPr wrap="none" rtlCol="0" anchor="t">
            <a:spAutoFit/>
            <a:scene3d>
              <a:camera prst="perspectiveLeft"/>
              <a:lightRig rig="balanced" dir="t">
                <a:rot lat="0" lon="0" rev="0"/>
              </a:lightRig>
            </a:scene3d>
            <a:sp3d extrusionH="273050" contourW="31750" prstMaterial="plastic">
              <a:extrusionClr>
                <a:srgbClr val="E8BF9A"/>
              </a:extrusionClr>
              <a:contourClr>
                <a:srgbClr val="EFD1B6"/>
              </a:contourClr>
            </a:sp3d>
          </a:bodyPr>
          <a:p>
            <a:pPr algn="ctr"/>
            <a:r>
              <a:rPr lang="en-US" altLang="zh-CN" sz="7200" b="1">
                <a:ln w="25400" cmpd="sng">
                  <a:solidFill>
                    <a:srgbClr val="A38A6E"/>
                  </a:solidFill>
                  <a:prstDash val="solid"/>
                </a:ln>
                <a:blipFill>
                  <a:blip r:embed="rId2">
                    <a:alphaModFix amt="80000"/>
                  </a:blip>
                  <a:tile tx="0" ty="0" sx="47000" sy="49000" flip="none" algn="b"/>
                </a:blipFill>
                <a:effectLst>
                  <a:outerShdw blurRad="60007" dist="200025" dir="15000000" sy="30000" kx="-1800000" algn="bl" rotWithShape="0">
                    <a:prstClr val="black">
                      <a:alpha val="32000"/>
                    </a:prstClr>
                  </a:outerShdw>
                </a:effectLst>
              </a:rPr>
              <a:t>Why is Docker ?</a:t>
            </a:r>
            <a:endParaRPr lang="en-US" altLang="zh-CN" sz="7200" b="1">
              <a:ln w="25400" cmpd="sng">
                <a:solidFill>
                  <a:srgbClr val="A38A6E"/>
                </a:solidFill>
                <a:prstDash val="solid"/>
              </a:ln>
              <a:blipFill>
                <a:blip r:embed="rId2">
                  <a:alphaModFix amt="80000"/>
                </a:blip>
                <a:tile tx="0" ty="0" sx="47000" sy="49000" flip="none" algn="b"/>
              </a:blipFill>
              <a:effectLst>
                <a:outerShdw blurRad="60007" dist="200025" dir="15000000" sy="30000" kx="-1800000" algn="bl" rotWithShape="0">
                  <a:prstClr val="black">
                    <a:alpha val="32000"/>
                  </a:prst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08025" y="257175"/>
            <a:ext cx="3524885" cy="521970"/>
          </a:xfrm>
          <a:prstGeom prst="rect">
            <a:avLst/>
          </a:prstGeom>
          <a:noFill/>
        </p:spPr>
        <p:txBody>
          <a:bodyPr wrap="square" rtlCol="0">
            <a:spAutoFit/>
          </a:bodyPr>
          <a:p>
            <a:r>
              <a:rPr lang="zh-CN" altLang="en-US" sz="2800" b="1">
                <a:solidFill>
                  <a:schemeClr val="tx1"/>
                </a:solidFill>
                <a:effectLst>
                  <a:outerShdw blurRad="38100" dist="19050" dir="2700000" algn="tl" rotWithShape="0">
                    <a:schemeClr val="dk1">
                      <a:alpha val="40000"/>
                    </a:schemeClr>
                  </a:outerShdw>
                </a:effectLst>
              </a:rPr>
              <a:t>集装箱</a:t>
            </a:r>
            <a:endParaRPr lang="zh-CN" altLang="en-US" sz="2800" b="1">
              <a:solidFill>
                <a:schemeClr val="tx1"/>
              </a:solidFill>
              <a:effectLst>
                <a:outerShdw blurRad="38100" dist="19050" dir="2700000" algn="tl" rotWithShape="0">
                  <a:schemeClr val="dk1">
                    <a:alpha val="40000"/>
                  </a:schemeClr>
                </a:outerShdw>
              </a:effectLst>
            </a:endParaRPr>
          </a:p>
        </p:txBody>
      </p:sp>
      <p:pic>
        <p:nvPicPr>
          <p:cNvPr id="5" name="图片 4"/>
          <p:cNvPicPr>
            <a:picLocks noChangeAspect="1"/>
          </p:cNvPicPr>
          <p:nvPr/>
        </p:nvPicPr>
        <p:blipFill>
          <a:blip r:embed="rId1"/>
          <a:stretch>
            <a:fillRect/>
          </a:stretch>
        </p:blipFill>
        <p:spPr>
          <a:xfrm>
            <a:off x="708025" y="1153160"/>
            <a:ext cx="5075555" cy="2054860"/>
          </a:xfrm>
          <a:prstGeom prst="rect">
            <a:avLst/>
          </a:prstGeom>
        </p:spPr>
      </p:pic>
      <p:pic>
        <p:nvPicPr>
          <p:cNvPr id="6" name="图片 5"/>
          <p:cNvPicPr>
            <a:picLocks noChangeAspect="1"/>
          </p:cNvPicPr>
          <p:nvPr/>
        </p:nvPicPr>
        <p:blipFill>
          <a:blip r:embed="rId2"/>
          <a:stretch>
            <a:fillRect/>
          </a:stretch>
        </p:blipFill>
        <p:spPr>
          <a:xfrm>
            <a:off x="6151245" y="1268730"/>
            <a:ext cx="5690235" cy="1939290"/>
          </a:xfrm>
          <a:prstGeom prst="rect">
            <a:avLst/>
          </a:prstGeom>
        </p:spPr>
      </p:pic>
      <p:sp>
        <p:nvSpPr>
          <p:cNvPr id="7" name="文本框 6"/>
          <p:cNvSpPr txBox="1"/>
          <p:nvPr/>
        </p:nvSpPr>
        <p:spPr>
          <a:xfrm>
            <a:off x="2125345" y="3348355"/>
            <a:ext cx="2693670" cy="337185"/>
          </a:xfrm>
          <a:prstGeom prst="rect">
            <a:avLst/>
          </a:prstGeom>
          <a:noFill/>
        </p:spPr>
        <p:txBody>
          <a:bodyPr wrap="square" rtlCol="0">
            <a:spAutoFit/>
          </a:bodyPr>
          <a:p>
            <a:r>
              <a:rPr lang="zh-CN" altLang="en-US" sz="1600" b="1"/>
              <a:t>之前的运货流程</a:t>
            </a:r>
            <a:endParaRPr lang="zh-CN" altLang="en-US" sz="1600" b="1"/>
          </a:p>
        </p:txBody>
      </p:sp>
      <p:sp>
        <p:nvSpPr>
          <p:cNvPr id="8" name="文本框 7"/>
          <p:cNvSpPr txBox="1"/>
          <p:nvPr/>
        </p:nvSpPr>
        <p:spPr>
          <a:xfrm>
            <a:off x="8315960" y="3348355"/>
            <a:ext cx="2570480" cy="337185"/>
          </a:xfrm>
          <a:prstGeom prst="rect">
            <a:avLst/>
          </a:prstGeom>
          <a:noFill/>
        </p:spPr>
        <p:txBody>
          <a:bodyPr wrap="square" rtlCol="0">
            <a:spAutoFit/>
          </a:bodyPr>
          <a:p>
            <a:r>
              <a:rPr lang="zh-CN" altLang="en-US" sz="1600" b="1"/>
              <a:t>现在的运货流程</a:t>
            </a:r>
            <a:endParaRPr lang="zh-CN" altLang="en-US" sz="1600" b="1"/>
          </a:p>
        </p:txBody>
      </p:sp>
      <p:sp>
        <p:nvSpPr>
          <p:cNvPr id="9" name="文本框 8"/>
          <p:cNvSpPr txBox="1"/>
          <p:nvPr/>
        </p:nvSpPr>
        <p:spPr>
          <a:xfrm>
            <a:off x="708025" y="4236085"/>
            <a:ext cx="7192645" cy="1529715"/>
          </a:xfrm>
          <a:prstGeom prst="rect">
            <a:avLst/>
          </a:prstGeom>
          <a:noFill/>
        </p:spPr>
        <p:txBody>
          <a:bodyPr wrap="square" rtlCol="0">
            <a:spAutoFit/>
          </a:bodyPr>
          <a:p>
            <a:pPr>
              <a:lnSpc>
                <a:spcPct val="130000"/>
              </a:lnSpc>
            </a:pPr>
            <a:r>
              <a:rPr lang="zh-CN" altLang="en-US" sz="2400" b="1">
                <a:latin typeface="宋体" panose="02010600030101010101" pitchFamily="2" charset="-122"/>
                <a:ea typeface="宋体" panose="02010600030101010101" pitchFamily="2" charset="-122"/>
              </a:rPr>
              <a:t>·</a:t>
            </a:r>
            <a:r>
              <a:rPr lang="zh-CN" altLang="en-US" sz="2400" b="1"/>
              <a:t>集装箱</a:t>
            </a:r>
            <a:endParaRPr lang="zh-CN" altLang="en-US" sz="2400" b="1"/>
          </a:p>
          <a:p>
            <a:pPr>
              <a:lnSpc>
                <a:spcPct val="130000"/>
              </a:lnSpc>
            </a:pPr>
            <a:r>
              <a:rPr lang="zh-CN" altLang="en-US" sz="2400" b="1">
                <a:latin typeface="宋体" panose="02010600030101010101" pitchFamily="2" charset="-122"/>
                <a:ea typeface="宋体" panose="02010600030101010101" pitchFamily="2" charset="-122"/>
                <a:sym typeface="+mn-ea"/>
              </a:rPr>
              <a:t>·</a:t>
            </a:r>
            <a:r>
              <a:rPr lang="zh-CN" altLang="en-US" sz="2400" b="1"/>
              <a:t>标准化： ①运输方式 ② 存储方式 ③ API接口</a:t>
            </a:r>
            <a:endParaRPr lang="zh-CN" altLang="en-US" sz="2400" b="1"/>
          </a:p>
          <a:p>
            <a:pPr>
              <a:lnSpc>
                <a:spcPct val="130000"/>
              </a:lnSpc>
            </a:pPr>
            <a:r>
              <a:rPr lang="zh-CN" altLang="en-US" sz="2400" b="1">
                <a:latin typeface="宋体" panose="02010600030101010101" pitchFamily="2" charset="-122"/>
                <a:ea typeface="宋体" panose="02010600030101010101" pitchFamily="2" charset="-122"/>
                <a:sym typeface="+mn-ea"/>
              </a:rPr>
              <a:t>·</a:t>
            </a:r>
            <a:r>
              <a:rPr lang="zh-CN" altLang="en-US" sz="2400" b="1"/>
              <a:t>隔离</a:t>
            </a:r>
            <a:endParaRPr lang="zh-CN" altLang="en-US" sz="24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180023" y="259080"/>
            <a:ext cx="3571875" cy="583565"/>
          </a:xfrm>
          <a:prstGeom prst="rect">
            <a:avLst/>
          </a:prstGeom>
          <a:noFill/>
          <a:ln>
            <a:noFill/>
          </a:ln>
        </p:spPr>
        <p:txBody>
          <a:bodyPr wrap="none" rtlCol="0" anchor="t">
            <a:spAutoFit/>
            <a:scene3d>
              <a:camera prst="isometricOffAxis1Right">
                <a:rot lat="600000" lon="19500000" rev="0"/>
              </a:camera>
              <a:lightRig rig="threePt" dir="t">
                <a:rot lat="0" lon="0" rev="0"/>
              </a:lightRig>
            </a:scene3d>
            <a:sp3d extrusionH="266700" contourW="12700">
              <a:extrusionClr>
                <a:srgbClr val="A7A7A6"/>
              </a:extrusionClr>
              <a:contourClr>
                <a:srgbClr val="BEBCB9"/>
              </a:contourClr>
            </a:sp3d>
          </a:bodyPr>
          <a:p>
            <a:pPr algn="ctr"/>
            <a:r>
              <a:rPr lang="en-US" altLang="zh-CN" sz="3200" b="1">
                <a:ln w="6600">
                  <a:prstDash val="solid"/>
                </a:ln>
                <a:blipFill>
                  <a:blip r:embed="rId1">
                    <a:alphaModFix amt="99000"/>
                  </a:blip>
                  <a:stretch>
                    <a:fillRect/>
                  </a:stretch>
                </a:blipFill>
                <a:effectLst>
                  <a:outerShdw blurRad="63500" dist="342900" dir="7200000" sy="30000" kx="1300200" algn="ctr" rotWithShape="0">
                    <a:prstClr val="black">
                      <a:alpha val="32000"/>
                    </a:prstClr>
                  </a:outerShdw>
                </a:effectLst>
              </a:rPr>
              <a:t>F</a:t>
            </a:r>
            <a:r>
              <a:rPr lang="zh-CN" altLang="en-US" sz="3200" b="1">
                <a:ln w="6600">
                  <a:prstDash val="solid"/>
                </a:ln>
                <a:blipFill>
                  <a:blip r:embed="rId1">
                    <a:alphaModFix amt="99000"/>
                  </a:blip>
                  <a:stretch>
                    <a:fillRect/>
                  </a:stretch>
                </a:blipFill>
                <a:effectLst>
                  <a:outerShdw blurRad="63500" dist="342900" dir="7200000" sy="30000" kx="1300200" algn="ctr" rotWithShape="0">
                    <a:prstClr val="black">
                      <a:alpha val="32000"/>
                    </a:prstClr>
                  </a:outerShdw>
                </a:effectLst>
              </a:rPr>
              <a:t>eature </a:t>
            </a:r>
            <a:r>
              <a:rPr lang="en-US" altLang="zh-CN" sz="3200" b="1">
                <a:ln w="6600">
                  <a:prstDash val="solid"/>
                </a:ln>
                <a:blipFill>
                  <a:blip r:embed="rId1">
                    <a:alphaModFix amt="99000"/>
                  </a:blip>
                  <a:stretch>
                    <a:fillRect/>
                  </a:stretch>
                </a:blipFill>
                <a:effectLst>
                  <a:outerShdw blurRad="63500" dist="342900" dir="7200000" sy="30000" kx="1300200" algn="ctr" rotWithShape="0">
                    <a:prstClr val="black">
                      <a:alpha val="32000"/>
                    </a:prstClr>
                  </a:outerShdw>
                </a:effectLst>
              </a:rPr>
              <a:t>AND  Why ?</a:t>
            </a:r>
            <a:endParaRPr lang="en-US" altLang="zh-CN" sz="3200" b="1">
              <a:ln w="6600">
                <a:prstDash val="solid"/>
              </a:ln>
              <a:blipFill>
                <a:blip r:embed="rId1">
                  <a:alphaModFix amt="99000"/>
                </a:blip>
                <a:stretch>
                  <a:fillRect/>
                </a:stretch>
              </a:blipFill>
              <a:effectLst>
                <a:outerShdw blurRad="63500" dist="342900" dir="7200000" sy="30000" kx="1300200" algn="ctr" rotWithShape="0">
                  <a:prstClr val="black">
                    <a:alpha val="32000"/>
                  </a:prstClr>
                </a:outerShdw>
              </a:effectLst>
            </a:endParaRPr>
          </a:p>
        </p:txBody>
      </p:sp>
      <p:sp>
        <p:nvSpPr>
          <p:cNvPr id="8" name="文本框 7"/>
          <p:cNvSpPr txBox="1"/>
          <p:nvPr/>
        </p:nvSpPr>
        <p:spPr>
          <a:xfrm>
            <a:off x="321945" y="1221740"/>
            <a:ext cx="11823700" cy="1383665"/>
          </a:xfrm>
          <a:prstGeom prst="rect">
            <a:avLst/>
          </a:prstGeom>
          <a:noFill/>
        </p:spPr>
        <p:txBody>
          <a:bodyPr wrap="square" rtlCol="0">
            <a:spAutoFit/>
          </a:bodyPr>
          <a:p>
            <a:r>
              <a:rPr lang="en-US" altLang="zh-CN"/>
              <a:t>F</a:t>
            </a:r>
            <a:r>
              <a:rPr lang="zh-CN" altLang="en-US"/>
              <a:t>eature</a:t>
            </a:r>
            <a:r>
              <a:rPr lang="en-US" altLang="zh-CN"/>
              <a:t>:</a:t>
            </a:r>
            <a:endParaRPr lang="en-US" altLang="zh-CN"/>
          </a:p>
          <a:p>
            <a:endParaRPr lang="en-US" altLang="zh-CN"/>
          </a:p>
          <a:p>
            <a:r>
              <a:rPr lang="en-US" altLang="zh-CN" sz="2400">
                <a:solidFill>
                  <a:srgbClr val="FF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轻量</a:t>
            </a:r>
            <a:r>
              <a:rPr lang="en-US" altLang="zh-CN" sz="2400">
                <a:solidFill>
                  <a:srgbClr val="FF0000"/>
                </a:solidFill>
                <a:latin typeface="宋体" panose="02010600030101010101" pitchFamily="2" charset="-122"/>
                <a:ea typeface="宋体" panose="02010600030101010101" pitchFamily="2" charset="-122"/>
              </a:rPr>
              <a:t>		</a:t>
            </a:r>
            <a:r>
              <a:rPr lang="en-US" altLang="zh-CN" sz="2400">
                <a:solidFill>
                  <a:schemeClr val="accent6"/>
                </a:solidFill>
                <a:latin typeface="宋体" panose="02010600030101010101" pitchFamily="2" charset="-122"/>
                <a:ea typeface="宋体" panose="02010600030101010101" pitchFamily="2" charset="-122"/>
                <a:sym typeface="+mn-ea"/>
              </a:rPr>
              <a:t>·</a:t>
            </a:r>
            <a:r>
              <a:rPr lang="zh-CN" altLang="en-US" sz="2400">
                <a:solidFill>
                  <a:schemeClr val="accent6"/>
                </a:solidFill>
                <a:latin typeface="宋体" panose="02010600030101010101" pitchFamily="2" charset="-122"/>
                <a:ea typeface="宋体" panose="02010600030101010101" pitchFamily="2" charset="-122"/>
                <a:sym typeface="+mn-ea"/>
              </a:rPr>
              <a:t>标准</a:t>
            </a:r>
            <a:r>
              <a:rPr lang="en-US" altLang="zh-CN" sz="2400">
                <a:solidFill>
                  <a:schemeClr val="accent6"/>
                </a:solidFill>
                <a:latin typeface="宋体" panose="02010600030101010101" pitchFamily="2" charset="-122"/>
                <a:ea typeface="宋体" panose="02010600030101010101" pitchFamily="2" charset="-122"/>
                <a:sym typeface="+mn-ea"/>
              </a:rPr>
              <a:t>		</a:t>
            </a:r>
            <a:r>
              <a:rPr lang="en-US" altLang="zh-CN" sz="2400">
                <a:solidFill>
                  <a:srgbClr val="0070C0"/>
                </a:solidFill>
                <a:latin typeface="宋体" panose="02010600030101010101" pitchFamily="2" charset="-122"/>
                <a:ea typeface="宋体" panose="02010600030101010101" pitchFamily="2" charset="-122"/>
                <a:sym typeface="+mn-ea"/>
              </a:rPr>
              <a:t>·</a:t>
            </a:r>
            <a:r>
              <a:rPr lang="zh-CN" altLang="en-US" sz="2400">
                <a:solidFill>
                  <a:srgbClr val="0070C0"/>
                </a:solidFill>
                <a:latin typeface="宋体" panose="02010600030101010101" pitchFamily="2" charset="-122"/>
                <a:ea typeface="宋体" panose="02010600030101010101" pitchFamily="2" charset="-122"/>
                <a:sym typeface="+mn-ea"/>
              </a:rPr>
              <a:t>安全</a:t>
            </a:r>
            <a:endParaRPr lang="zh-CN" altLang="en-US" sz="2400">
              <a:solidFill>
                <a:srgbClr val="0070C0"/>
              </a:solidFill>
              <a:latin typeface="宋体" panose="02010600030101010101" pitchFamily="2" charset="-122"/>
              <a:ea typeface="宋体" panose="02010600030101010101" pitchFamily="2" charset="-122"/>
            </a:endParaRPr>
          </a:p>
          <a:p>
            <a:endParaRPr lang="en-US" altLang="zh-CN" sz="2400">
              <a:solidFill>
                <a:schemeClr val="accent6"/>
              </a:solidFill>
              <a:latin typeface="宋体" panose="02010600030101010101" pitchFamily="2" charset="-122"/>
              <a:ea typeface="宋体" panose="02010600030101010101" pitchFamily="2" charset="-122"/>
              <a:sym typeface="+mn-ea"/>
            </a:endParaRPr>
          </a:p>
        </p:txBody>
      </p:sp>
      <p:sp>
        <p:nvSpPr>
          <p:cNvPr id="9" name="文本框 8"/>
          <p:cNvSpPr txBox="1"/>
          <p:nvPr/>
        </p:nvSpPr>
        <p:spPr>
          <a:xfrm>
            <a:off x="321945" y="2696210"/>
            <a:ext cx="11946255" cy="3440430"/>
          </a:xfrm>
          <a:prstGeom prst="rect">
            <a:avLst/>
          </a:prstGeom>
          <a:noFill/>
        </p:spPr>
        <p:txBody>
          <a:bodyPr wrap="square" rtlCol="0">
            <a:spAutoFit/>
          </a:bodyPr>
          <a:p>
            <a:r>
              <a:rPr lang="en-US" altLang="zh-CN"/>
              <a:t>Why</a:t>
            </a:r>
            <a:r>
              <a:rPr lang="zh-CN" altLang="en-US"/>
              <a:t>？</a:t>
            </a:r>
            <a:endParaRPr lang="zh-CN" altLang="en-US"/>
          </a:p>
          <a:p>
            <a:endParaRPr lang="zh-CN" altLang="en-US"/>
          </a:p>
          <a:p>
            <a:pPr>
              <a:lnSpc>
                <a:spcPct val="130000"/>
              </a:lnSpc>
            </a:pPr>
            <a:r>
              <a:rPr lang="zh-CN" altLang="en-US"/>
              <a:t>“这段代码在我机器上没问题啊！”</a:t>
            </a:r>
            <a:r>
              <a:rPr lang="en-US" altLang="zh-CN"/>
              <a:t>		</a:t>
            </a:r>
            <a:r>
              <a:rPr lang="en-US" altLang="zh-CN">
                <a:latin typeface="Arial" panose="020B0604020202020204" pitchFamily="34" charset="0"/>
                <a:cs typeface="Arial" panose="020B0604020202020204" pitchFamily="34" charset="0"/>
              </a:rPr>
              <a:t>→   </a:t>
            </a:r>
            <a:r>
              <a:rPr lang="zh-CN" altLang="en-US" b="1"/>
              <a:t>一致的运行环境</a:t>
            </a:r>
            <a:endParaRPr lang="zh-CN" altLang="en-US" b="1"/>
          </a:p>
          <a:p>
            <a:pPr>
              <a:lnSpc>
                <a:spcPct val="130000"/>
              </a:lnSpc>
            </a:pPr>
            <a:r>
              <a:rPr lang="zh-CN" altLang="en-US">
                <a:sym typeface="+mn-ea"/>
              </a:rPr>
              <a:t>“怎么还没跑起来？”</a:t>
            </a:r>
            <a:r>
              <a:rPr lang="en-US" altLang="zh-CN">
                <a:sym typeface="+mn-ea"/>
              </a:rPr>
              <a:t>				</a:t>
            </a:r>
            <a:r>
              <a:rPr lang="en-US" altLang="zh-CN">
                <a:latin typeface="Arial" panose="020B0604020202020204" pitchFamily="34" charset="0"/>
                <a:cs typeface="Arial" panose="020B0604020202020204" pitchFamily="34" charset="0"/>
                <a:sym typeface="+mn-ea"/>
              </a:rPr>
              <a:t>→   </a:t>
            </a:r>
            <a:r>
              <a:rPr lang="zh-CN" altLang="en-US" b="1">
                <a:sym typeface="+mn-ea"/>
              </a:rPr>
              <a:t>快速的启动时间</a:t>
            </a:r>
            <a:endParaRPr lang="zh-CN" altLang="en-US"/>
          </a:p>
          <a:p>
            <a:pPr>
              <a:lnSpc>
                <a:spcPct val="130000"/>
              </a:lnSpc>
            </a:pPr>
            <a:r>
              <a:rPr lang="zh-CN" altLang="en-US">
                <a:sym typeface="+mn-ea"/>
              </a:rPr>
              <a:t>“这个端口是不是被</a:t>
            </a:r>
            <a:r>
              <a:rPr lang="zh-CN" altLang="en-US">
                <a:sym typeface="+mn-ea"/>
              </a:rPr>
              <a:t>占用着，怎么跑不了？”</a:t>
            </a:r>
            <a:r>
              <a:rPr lang="en-US" altLang="zh-CN">
                <a:sym typeface="+mn-ea"/>
              </a:rPr>
              <a:t>	</a:t>
            </a:r>
            <a:r>
              <a:rPr lang="en-US" altLang="zh-CN">
                <a:latin typeface="Arial" panose="020B0604020202020204" pitchFamily="34" charset="0"/>
                <a:cs typeface="Arial" panose="020B0604020202020204" pitchFamily="34" charset="0"/>
                <a:sym typeface="+mn-ea"/>
              </a:rPr>
              <a:t>→   </a:t>
            </a:r>
            <a:r>
              <a:rPr lang="zh-CN" altLang="en-US" b="1">
                <a:sym typeface="+mn-ea"/>
              </a:rPr>
              <a:t>隔离性</a:t>
            </a:r>
            <a:endParaRPr lang="zh-CN" altLang="en-US"/>
          </a:p>
          <a:p>
            <a:pPr>
              <a:lnSpc>
                <a:spcPct val="130000"/>
              </a:lnSpc>
            </a:pPr>
            <a:r>
              <a:rPr lang="zh-CN" altLang="en-US">
                <a:sym typeface="+mn-ea"/>
              </a:rPr>
              <a:t>“服务器压力这么大，不会崩了吧！！”</a:t>
            </a:r>
            <a:r>
              <a:rPr lang="en-US" altLang="zh-CN">
                <a:sym typeface="+mn-ea"/>
              </a:rPr>
              <a:t>		</a:t>
            </a:r>
            <a:r>
              <a:rPr lang="en-US" altLang="zh-CN">
                <a:latin typeface="Arial" panose="020B0604020202020204" pitchFamily="34" charset="0"/>
                <a:cs typeface="Arial" panose="020B0604020202020204" pitchFamily="34" charset="0"/>
                <a:sym typeface="+mn-ea"/>
              </a:rPr>
              <a:t>→   </a:t>
            </a:r>
            <a:r>
              <a:rPr lang="zh-CN" altLang="en-US" b="1">
                <a:sym typeface="+mn-ea"/>
              </a:rPr>
              <a:t>弹性伸缩，快速扩展</a:t>
            </a:r>
            <a:endParaRPr lang="zh-CN" altLang="en-US" b="1">
              <a:sym typeface="+mn-ea"/>
            </a:endParaRPr>
          </a:p>
          <a:p>
            <a:pPr>
              <a:lnSpc>
                <a:spcPct val="130000"/>
              </a:lnSpc>
            </a:pPr>
            <a:r>
              <a:rPr lang="zh-CN" altLang="en-US">
                <a:sym typeface="+mn-ea"/>
              </a:rPr>
              <a:t>“另一个平台会不会不支持这套系统？”</a:t>
            </a:r>
            <a:r>
              <a:rPr lang="en-US" altLang="zh-CN">
                <a:sym typeface="+mn-ea"/>
              </a:rPr>
              <a:t>		</a:t>
            </a:r>
            <a:r>
              <a:rPr lang="en-US" altLang="zh-CN">
                <a:latin typeface="Arial" panose="020B0604020202020204" pitchFamily="34" charset="0"/>
                <a:cs typeface="Arial" panose="020B0604020202020204" pitchFamily="34" charset="0"/>
                <a:sym typeface="+mn-ea"/>
              </a:rPr>
              <a:t>→   </a:t>
            </a:r>
            <a:r>
              <a:rPr lang="zh-CN" altLang="en-US" b="1">
                <a:sym typeface="+mn-ea"/>
              </a:rPr>
              <a:t>迁移方便</a:t>
            </a:r>
            <a:endParaRPr lang="zh-CN" altLang="en-US" b="1">
              <a:sym typeface="+mn-ea"/>
            </a:endParaRPr>
          </a:p>
          <a:p>
            <a:pPr>
              <a:lnSpc>
                <a:spcPct val="130000"/>
              </a:lnSpc>
            </a:pPr>
            <a:r>
              <a:rPr lang="zh-CN" altLang="en-US">
                <a:sym typeface="+mn-ea"/>
              </a:rPr>
              <a:t>“统一测出来的问题太多了，这要改到什么时候！”</a:t>
            </a:r>
            <a:r>
              <a:rPr lang="en-US" altLang="zh-CN">
                <a:sym typeface="+mn-ea"/>
              </a:rPr>
              <a:t>	</a:t>
            </a:r>
            <a:r>
              <a:rPr lang="en-US" altLang="zh-CN">
                <a:latin typeface="Arial" panose="020B0604020202020204" pitchFamily="34" charset="0"/>
                <a:cs typeface="Arial" panose="020B0604020202020204" pitchFamily="34" charset="0"/>
                <a:sym typeface="+mn-ea"/>
              </a:rPr>
              <a:t>→   </a:t>
            </a:r>
            <a:r>
              <a:rPr lang="zh-CN" altLang="en-US" b="1">
                <a:sym typeface="+mn-ea"/>
              </a:rPr>
              <a:t>持续交付和部署</a:t>
            </a:r>
            <a:endParaRPr lang="zh-CN" altLang="en-US" b="1">
              <a:sym typeface="+mn-ea"/>
            </a:endParaRPr>
          </a:p>
          <a:p>
            <a:pPr>
              <a:lnSpc>
                <a:spcPct val="130000"/>
              </a:lnSpc>
            </a:pPr>
            <a:r>
              <a:rPr lang="en-US" altLang="zh-CN" b="1">
                <a:sym typeface="+mn-ea"/>
              </a:rPr>
              <a:t>  ......</a:t>
            </a:r>
            <a:endParaRPr lang="zh-CN" altLang="en-US" b="1">
              <a:sym typeface="+mn-ea"/>
            </a:endParaRPr>
          </a:p>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73050" y="182245"/>
            <a:ext cx="4942840" cy="368300"/>
          </a:xfrm>
          <a:prstGeom prst="rect">
            <a:avLst/>
          </a:prstGeom>
          <a:noFill/>
        </p:spPr>
        <p:txBody>
          <a:bodyPr wrap="square" rtlCol="0">
            <a:spAutoFit/>
            <a:scene3d>
              <a:camera prst="orthographicFront"/>
              <a:lightRig rig="threePt" dir="t"/>
            </a:scene3d>
          </a:bodyPr>
          <a:p>
            <a:r>
              <a:rPr lang="zh-CN" altLang="en-US">
                <a:gradFill>
                  <a:gsLst>
                    <a:gs pos="21000">
                      <a:srgbClr val="53575C"/>
                    </a:gs>
                    <a:gs pos="88000">
                      <a:srgbClr val="C5C7CA"/>
                    </a:gs>
                  </a:gsLst>
                  <a:lin ang="5400000"/>
                </a:gradFill>
                <a:effectLst>
                  <a:outerShdw blurRad="50800" dist="38100" dir="2700000" algn="tl" rotWithShape="0">
                    <a:prstClr val="black">
                      <a:alpha val="40000"/>
                    </a:prstClr>
                  </a:outerShdw>
                  <a:reflection blurRad="6350" stA="55000" endA="50" endPos="85000" dist="60007" dir="5400000" sy="-100000" algn="bl" rotWithShape="0"/>
                </a:effectLst>
              </a:rPr>
              <a:t>solved problem</a:t>
            </a:r>
            <a:endParaRPr lang="zh-CN" altLang="en-US">
              <a:gradFill>
                <a:gsLst>
                  <a:gs pos="21000">
                    <a:srgbClr val="53575C"/>
                  </a:gs>
                  <a:gs pos="88000">
                    <a:srgbClr val="C5C7CA"/>
                  </a:gs>
                </a:gsLst>
                <a:lin ang="5400000"/>
              </a:gradFill>
              <a:effectLst>
                <a:outerShdw blurRad="50800" dist="38100" dir="2700000" algn="tl" rotWithShape="0">
                  <a:prstClr val="black">
                    <a:alpha val="40000"/>
                  </a:prstClr>
                </a:outerShdw>
                <a:reflection blurRad="6350" stA="55000" endA="50" endPos="85000" dist="60007" dir="5400000" sy="-100000" algn="bl" rotWithShape="0"/>
              </a:effectLst>
            </a:endParaRPr>
          </a:p>
        </p:txBody>
      </p:sp>
      <p:pic>
        <p:nvPicPr>
          <p:cNvPr id="5" name="图片 4"/>
          <p:cNvPicPr>
            <a:picLocks noChangeAspect="1"/>
          </p:cNvPicPr>
          <p:nvPr/>
        </p:nvPicPr>
        <p:blipFill>
          <a:blip r:embed="rId1"/>
          <a:stretch>
            <a:fillRect/>
          </a:stretch>
        </p:blipFill>
        <p:spPr>
          <a:xfrm>
            <a:off x="1628775" y="890270"/>
            <a:ext cx="8934450" cy="50768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67665" y="314325"/>
            <a:ext cx="5652135" cy="6212840"/>
          </a:xfrm>
          <a:prstGeom prst="rect">
            <a:avLst/>
          </a:prstGeom>
          <a:noFill/>
        </p:spPr>
        <p:txBody>
          <a:bodyPr wrap="square" rtlCol="0">
            <a:spAutoFit/>
          </a:bodyPr>
          <a:p>
            <a:pPr>
              <a:lnSpc>
                <a:spcPct val="110000"/>
              </a:lnSpc>
            </a:pPr>
            <a:r>
              <a:rPr lang="en-US" altLang="zh-CN" b="1"/>
              <a:t>1</a:t>
            </a:r>
            <a:r>
              <a:rPr lang="zh-CN" altLang="en-US" b="1"/>
              <a:t>、简化配置</a:t>
            </a:r>
            <a:endParaRPr lang="zh-CN" altLang="en-US"/>
          </a:p>
          <a:p>
            <a:pPr>
              <a:lnSpc>
                <a:spcPct val="110000"/>
              </a:lnSpc>
            </a:pPr>
            <a:r>
              <a:rPr lang="zh-CN" altLang="en-US"/>
              <a:t>       </a:t>
            </a:r>
            <a:r>
              <a:rPr lang="zh-CN" altLang="en-US" sz="1400"/>
              <a:t>将运行环境和配置放在代码中然后部署，同一个Docker的配置可以在不同的环境中使用，这样就降低了硬件要求和应用环境之间耦合度；</a:t>
            </a:r>
            <a:endParaRPr lang="zh-CN" altLang="en-US"/>
          </a:p>
          <a:p>
            <a:pPr>
              <a:lnSpc>
                <a:spcPct val="110000"/>
              </a:lnSpc>
            </a:pPr>
            <a:r>
              <a:rPr lang="en-US" altLang="zh-CN" b="1"/>
              <a:t>2、代码流水线（Code Pipeline）管理</a:t>
            </a:r>
            <a:endParaRPr lang="zh-CN" altLang="en-US"/>
          </a:p>
          <a:p>
            <a:pPr>
              <a:lnSpc>
                <a:spcPct val="110000"/>
              </a:lnSpc>
            </a:pPr>
            <a:r>
              <a:rPr lang="zh-CN" altLang="en-US"/>
              <a:t>       </a:t>
            </a:r>
            <a:r>
              <a:rPr lang="zh-CN" altLang="en-US" sz="1400"/>
              <a:t>Docker给应用提供了一个从开发到上线均一致的环境，让代码的流水线变得简单不少；</a:t>
            </a:r>
            <a:endParaRPr lang="zh-CN" altLang="en-US"/>
          </a:p>
          <a:p>
            <a:pPr>
              <a:lnSpc>
                <a:spcPct val="110000"/>
              </a:lnSpc>
            </a:pPr>
            <a:r>
              <a:rPr lang="en-US" altLang="zh-CN" b="1"/>
              <a:t>3、提高开发效率</a:t>
            </a:r>
            <a:endParaRPr lang="zh-CN" altLang="en-US"/>
          </a:p>
          <a:p>
            <a:pPr>
              <a:lnSpc>
                <a:spcPct val="110000"/>
              </a:lnSpc>
            </a:pPr>
            <a:r>
              <a:rPr lang="en-US" altLang="zh-CN" b="1"/>
              <a:t>4、隔离应用</a:t>
            </a:r>
            <a:endParaRPr lang="zh-CN" altLang="en-US"/>
          </a:p>
          <a:p>
            <a:pPr>
              <a:lnSpc>
                <a:spcPct val="110000"/>
              </a:lnSpc>
            </a:pPr>
            <a:r>
              <a:rPr lang="zh-CN" altLang="en-US" sz="1400"/>
              <a:t>       降低成本而进行服务器整合，将一个整体式的应用拆分成松耦合的单个服务（微服务架构）；</a:t>
            </a:r>
            <a:endParaRPr lang="zh-CN" altLang="en-US"/>
          </a:p>
          <a:p>
            <a:pPr>
              <a:lnSpc>
                <a:spcPct val="110000"/>
              </a:lnSpc>
            </a:pPr>
            <a:r>
              <a:rPr lang="en-US" altLang="zh-CN" b="1"/>
              <a:t>5、整合服务器</a:t>
            </a:r>
            <a:endParaRPr lang="zh-CN" altLang="en-US"/>
          </a:p>
          <a:p>
            <a:pPr>
              <a:lnSpc>
                <a:spcPct val="110000"/>
              </a:lnSpc>
            </a:pPr>
            <a:r>
              <a:rPr lang="zh-CN" altLang="en-US" sz="1400"/>
              <a:t>       由于没有多个操作系统的内存占用，以及能在多个实例之间共享没有使用的内存，Docker可以比虚拟机提供更好的服务器整合解决方案。</a:t>
            </a:r>
            <a:endParaRPr lang="zh-CN" altLang="en-US"/>
          </a:p>
          <a:p>
            <a:pPr>
              <a:lnSpc>
                <a:spcPct val="110000"/>
              </a:lnSpc>
            </a:pPr>
            <a:r>
              <a:rPr lang="en-US" altLang="zh-CN" b="1"/>
              <a:t>6、调试能力</a:t>
            </a:r>
            <a:endParaRPr lang="zh-CN" altLang="en-US"/>
          </a:p>
          <a:p>
            <a:pPr>
              <a:lnSpc>
                <a:spcPct val="110000"/>
              </a:lnSpc>
            </a:pPr>
            <a:r>
              <a:rPr lang="zh-CN" altLang="en-US" sz="1400"/>
              <a:t>       它们提供了很多的功能，包括可以为容器设置检查点、设置版本和查看两个容器之间的差别，这些特性可以帮助调试Bug；</a:t>
            </a:r>
            <a:endParaRPr lang="zh-CN" altLang="en-US"/>
          </a:p>
          <a:p>
            <a:pPr>
              <a:lnSpc>
                <a:spcPct val="110000"/>
              </a:lnSpc>
            </a:pPr>
            <a:r>
              <a:rPr lang="en-US" altLang="zh-CN" b="1"/>
              <a:t>7、多租户环境</a:t>
            </a:r>
            <a:endParaRPr lang="zh-CN" altLang="en-US"/>
          </a:p>
          <a:p>
            <a:pPr>
              <a:lnSpc>
                <a:spcPct val="110000"/>
              </a:lnSpc>
            </a:pPr>
            <a:r>
              <a:rPr lang="zh-CN" altLang="en-US" sz="1400"/>
              <a:t>       避免关键应用的重写。可以为每一个租户的应用层的多个实例创建隔离的环境；</a:t>
            </a:r>
            <a:endParaRPr lang="zh-CN" altLang="en-US"/>
          </a:p>
          <a:p>
            <a:pPr>
              <a:lnSpc>
                <a:spcPct val="110000"/>
              </a:lnSpc>
            </a:pPr>
            <a:r>
              <a:rPr lang="en-US" altLang="zh-CN" b="1"/>
              <a:t>8、快速部署</a:t>
            </a:r>
            <a:endParaRPr lang="zh-CN" altLang="en-US"/>
          </a:p>
          <a:p>
            <a:pPr>
              <a:lnSpc>
                <a:spcPct val="110000"/>
              </a:lnSpc>
            </a:pPr>
            <a:r>
              <a:rPr lang="zh-CN" altLang="en-US" sz="1400"/>
              <a:t>       Docker通过为进程仅仅创建一个容器而无需启动一个操作系统，再次将这个过程缩短到了秒级。这正是Google和Facebook都看重的特性。</a:t>
            </a:r>
            <a:endParaRPr lang="zh-CN" altLang="en-US" sz="1400"/>
          </a:p>
        </p:txBody>
      </p:sp>
      <p:pic>
        <p:nvPicPr>
          <p:cNvPr id="6" name="图片 5"/>
          <p:cNvPicPr>
            <a:picLocks noChangeAspect="1"/>
          </p:cNvPicPr>
          <p:nvPr/>
        </p:nvPicPr>
        <p:blipFill>
          <a:blip r:embed="rId1"/>
          <a:srcRect l="310" t="8485" r="-310" b="2721"/>
          <a:stretch>
            <a:fillRect/>
          </a:stretch>
        </p:blipFill>
        <p:spPr>
          <a:xfrm>
            <a:off x="6095365" y="864235"/>
            <a:ext cx="6039485" cy="5243195"/>
          </a:xfrm>
          <a:prstGeom prst="rect">
            <a:avLst/>
          </a:prstGeom>
        </p:spPr>
      </p:pic>
    </p:spTree>
  </p:cSld>
  <p:clrMapOvr>
    <a:masterClrMapping/>
  </p:clrMapOvr>
</p:sld>
</file>

<file path=ppt/tags/tag1.xml><?xml version="1.0" encoding="utf-8"?>
<p:tagLst xmlns:p="http://schemas.openxmlformats.org/presentationml/2006/main">
  <p:tag name="KSO_WM_DOC_GUID" val="{99997e83-ee86-4d66-9cb8-c4da6605bd2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1883</Words>
  <Application>WPS 演示</Application>
  <PresentationFormat>自定义</PresentationFormat>
  <Paragraphs>116</Paragraphs>
  <Slides>15</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宋体</vt:lpstr>
      <vt:lpstr>Wingdings</vt:lpstr>
      <vt:lpstr>微软雅黑</vt:lpstr>
      <vt:lpstr>Arial Unicode MS</vt:lpstr>
      <vt:lpstr>Calibri Light</vt:lpstr>
      <vt:lpstr>Calibri</vt:lpstr>
      <vt:lpstr>Office 主题</vt:lpstr>
      <vt:lpstr>Docker入门分享</vt:lpstr>
      <vt:lpstr>分享内容</vt:lpstr>
      <vt:lpstr>什么是容器？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WinnerOne</cp:lastModifiedBy>
  <cp:revision>206</cp:revision>
  <dcterms:created xsi:type="dcterms:W3CDTF">2016-08-19T23:57:00Z</dcterms:created>
  <dcterms:modified xsi:type="dcterms:W3CDTF">2019-03-25T06:28:54Z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